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8" r:id="rId5"/>
    <p:sldId id="2050095349" r:id="rId6"/>
    <p:sldId id="347" r:id="rId7"/>
    <p:sldId id="2050095606" r:id="rId8"/>
    <p:sldId id="271" r:id="rId9"/>
    <p:sldId id="2050095607" r:id="rId10"/>
    <p:sldId id="269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32A8C72-0A71-A2A0-2E5D-8FB8D5EB7FB4}" name="Antonio Mauro Santana Barral Vianna" initials="AMSBV" userId="S::avianna@mag.com.br::458475ea-d1ca-4d7f-880c-d3ceea2c7485" providerId="AD"/>
  <p188:author id="{5C7BEF73-9754-9367-5B1D-24A48EEBECA7}" name="Wagner Gomes de Lima" initials="WG" userId="S::wagner.wlima@terceiros.mag.com.br::ffb47ec9-f911-4b1b-a347-a34f0428a80e" providerId="AD"/>
  <p188:author id="{25227784-98A3-8F8D-E844-9223F675C7BE}" name="Victor Hugo de Souza da Silva Santos" initials="VS" userId="S::vsssantos@mag.com.br::976f97d5-1345-49eb-80ef-60b9cd505fbf" providerId="AD"/>
  <p188:author id="{53751398-0655-85C9-EAD6-F2506963C054}" name="Elisa Lourenco Blaffeder" initials="EL" userId="S::eblaffeder@mag.com.br::9ee9c67a-33a4-4730-8ed9-444363ad8dc0" providerId="AD"/>
  <p188:author id="{025E9FEA-CF94-7CEA-77C6-92F86CBF0D4D}" name="Fernanda Moreira do Amaral" initials="FA" userId="S::fmamaral.assessoria@terceiros.mag.com.br::ec64f987-480a-4278-8fee-c76ff4724c6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4592"/>
    <a:srgbClr val="FFFF85"/>
    <a:srgbClr val="C5AFD9"/>
    <a:srgbClr val="CBD7E9"/>
    <a:srgbClr val="E7ECF4"/>
    <a:srgbClr val="FFCB94"/>
    <a:srgbClr val="B1E9E4"/>
    <a:srgbClr val="F9F9F9"/>
    <a:srgbClr val="005B9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814E88-8010-498E-A594-E962FF64E76D}" v="244" dt="2025-05-26T13:10:40.6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Estilo Médio 3 - Ênfas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Estilo E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2DF4CDF-ACDB-4BD2-A137-5A9328C0EE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2150003-0BFE-42A1-9728-06629442D89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B2B776-712B-42CA-8327-E3DFD1F1E332}" type="datetimeFigureOut">
              <a:rPr lang="pt-BR" smtClean="0"/>
              <a:t>27/05/2025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8712E10-533C-4849-AEA6-5A6181B71FF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94B053E-680E-42D7-9895-FCCA8A4E9D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03532-82D5-4909-8E36-09E55CFE45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13243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jpe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svg>
</file>

<file path=ppt/media/image2.sv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4.svg>
</file>

<file path=ppt/media/image5.jpeg>
</file>

<file path=ppt/media/image6.png>
</file>

<file path=ppt/media/image7.svg>
</file>

<file path=ppt/media/image8.jpe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04421-D8B0-45D8-A209-2D3319CDA16A}" type="datetimeFigureOut">
              <a:rPr lang="pt-BR" smtClean="0"/>
              <a:t>27/05/2025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4CB466-1EAC-4048-907F-828721606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481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F0A34-8FF1-4BB1-9C36-116B9D2ADC4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9246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4CB466-1EAC-4048-907F-8287216066CF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8111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CA446-1802-A1FA-1489-AC9F0DA6B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00A3EB9-8DD8-4AAB-AD43-4657E167BA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F030E48F-7EF4-9764-9A24-F14991D2F5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7EE61A8-A21F-22F8-EF4E-77F522C510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4CB466-1EAC-4048-907F-8287216066CF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4579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 POSITIVA M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50499F-DA53-47E1-8F0E-83DBC22A5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45" y="1579845"/>
            <a:ext cx="11369110" cy="4165600"/>
          </a:xfrm>
        </p:spPr>
        <p:txBody>
          <a:bodyPr/>
          <a:lstStyle>
            <a:lvl1pPr marL="288000" indent="-288000">
              <a:spcBef>
                <a:spcPts val="1800"/>
              </a:spcBef>
              <a:defRPr/>
            </a:lvl1pPr>
            <a:lvl2pPr marL="288000" indent="-288000">
              <a:spcBef>
                <a:spcPts val="1800"/>
              </a:spcBef>
              <a:defRPr/>
            </a:lvl2pPr>
            <a:lvl3pPr marL="288000" indent="-288000">
              <a:spcBef>
                <a:spcPts val="1800"/>
              </a:spcBef>
              <a:defRPr/>
            </a:lvl3pPr>
            <a:lvl4pPr marL="288000" indent="-288000">
              <a:spcBef>
                <a:spcPts val="1800"/>
              </a:spcBef>
              <a:defRPr/>
            </a:lvl4pPr>
            <a:lvl5pPr marL="288000" indent="-288000">
              <a:spcBef>
                <a:spcPts val="1800"/>
              </a:spcBef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8" name="Espaço Reservado para Título 1">
            <a:extLst>
              <a:ext uri="{FF2B5EF4-FFF2-40B4-BE49-F238E27FC236}">
                <a16:creationId xmlns:a16="http://schemas.microsoft.com/office/drawing/2014/main" id="{162A31D1-6533-4771-8DA0-4665BD8C2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45" y="411445"/>
            <a:ext cx="11369110" cy="7413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5" name="Espaço Reservado para Data 3">
            <a:extLst>
              <a:ext uri="{FF2B5EF4-FFF2-40B4-BE49-F238E27FC236}">
                <a16:creationId xmlns:a16="http://schemas.microsoft.com/office/drawing/2014/main" id="{E654B28D-7FB1-4B1D-8E98-65C04D685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96374" y="6429375"/>
            <a:ext cx="1509763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0A8C7E35-702D-4A90-8F9D-1CCCC17EB534}" type="datetime1">
              <a:rPr lang="pt-BR" smtClean="0"/>
              <a:pPr/>
              <a:t>27/05/2025</a:t>
            </a:fld>
            <a:endParaRPr lang="pt-BR"/>
          </a:p>
        </p:txBody>
      </p:sp>
      <p:sp>
        <p:nvSpPr>
          <p:cNvPr id="16" name="Espaço Reservado para Número de Slide 5">
            <a:extLst>
              <a:ext uri="{FF2B5EF4-FFF2-40B4-BE49-F238E27FC236}">
                <a16:creationId xmlns:a16="http://schemas.microsoft.com/office/drawing/2014/main" id="{C9041371-75B9-40F4-979B-FCF7883A52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3542" y="6432550"/>
            <a:ext cx="1313620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CD5A5C02-A07E-4688-91F1-860B6B43CBC7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18" name="Gráfico 17">
            <a:extLst>
              <a:ext uri="{FF2B5EF4-FFF2-40B4-BE49-F238E27FC236}">
                <a16:creationId xmlns:a16="http://schemas.microsoft.com/office/drawing/2014/main" id="{75C65B57-8110-46EC-9DC0-E3D7A70C8E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3883" b="34472"/>
          <a:stretch/>
        </p:blipFill>
        <p:spPr>
          <a:xfrm>
            <a:off x="43082" y="6354837"/>
            <a:ext cx="1299112" cy="41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15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SE NEGATIVA M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 descr="Padrão do plano de fundo&#10;&#10;Descrição gerada automaticamente">
            <a:extLst>
              <a:ext uri="{FF2B5EF4-FFF2-40B4-BE49-F238E27FC236}">
                <a16:creationId xmlns:a16="http://schemas.microsoft.com/office/drawing/2014/main" id="{435101CC-9311-B972-1A51-642BFD0A2B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tângulo 21">
            <a:extLst>
              <a:ext uri="{FF2B5EF4-FFF2-40B4-BE49-F238E27FC236}">
                <a16:creationId xmlns:a16="http://schemas.microsoft.com/office/drawing/2014/main" id="{EF832601-66DC-CC99-5A75-724EC43F3494}"/>
              </a:ext>
            </a:extLst>
          </p:cNvPr>
          <p:cNvSpPr/>
          <p:nvPr userDrawn="1"/>
        </p:nvSpPr>
        <p:spPr>
          <a:xfrm>
            <a:off x="2238376" y="6343651"/>
            <a:ext cx="9953624" cy="5143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3" name="Fluxograma: Entrada Manual 22">
            <a:extLst>
              <a:ext uri="{FF2B5EF4-FFF2-40B4-BE49-F238E27FC236}">
                <a16:creationId xmlns:a16="http://schemas.microsoft.com/office/drawing/2014/main" id="{515C8630-8484-2241-71F5-34647FCC5234}"/>
              </a:ext>
            </a:extLst>
          </p:cNvPr>
          <p:cNvSpPr/>
          <p:nvPr userDrawn="1"/>
        </p:nvSpPr>
        <p:spPr>
          <a:xfrm rot="5400000" flipV="1">
            <a:off x="1574204" y="6067429"/>
            <a:ext cx="514349" cy="1066802"/>
          </a:xfrm>
          <a:prstGeom prst="flowChartManualIn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Gráfico 23">
            <a:extLst>
              <a:ext uri="{FF2B5EF4-FFF2-40B4-BE49-F238E27FC236}">
                <a16:creationId xmlns:a16="http://schemas.microsoft.com/office/drawing/2014/main" id="{CB5F6103-1836-A9E2-E3F9-14D62184877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85875" y="6491288"/>
            <a:ext cx="2424611" cy="246062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50499F-DA53-47E1-8F0E-83DBC22A5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45" y="1579845"/>
            <a:ext cx="11369110" cy="4165600"/>
          </a:xfrm>
        </p:spPr>
        <p:txBody>
          <a:bodyPr/>
          <a:lstStyle>
            <a:lvl1pPr indent="-288000">
              <a:spcBef>
                <a:spcPts val="1800"/>
              </a:spcBef>
              <a:buClr>
                <a:srgbClr val="00B0F0"/>
              </a:buClr>
              <a:defRPr>
                <a:solidFill>
                  <a:schemeClr val="bg1"/>
                </a:solidFill>
              </a:defRPr>
            </a:lvl1pPr>
            <a:lvl2pPr indent="-288000">
              <a:spcBef>
                <a:spcPts val="1800"/>
              </a:spcBef>
              <a:buClr>
                <a:srgbClr val="00B0F0"/>
              </a:buClr>
              <a:defRPr>
                <a:solidFill>
                  <a:schemeClr val="bg1"/>
                </a:solidFill>
              </a:defRPr>
            </a:lvl2pPr>
            <a:lvl3pPr indent="-288000">
              <a:spcBef>
                <a:spcPts val="1800"/>
              </a:spcBef>
              <a:buClr>
                <a:srgbClr val="00B0F0"/>
              </a:buClr>
              <a:defRPr>
                <a:solidFill>
                  <a:schemeClr val="bg1"/>
                </a:solidFill>
              </a:defRPr>
            </a:lvl3pPr>
            <a:lvl4pPr indent="-288000">
              <a:spcBef>
                <a:spcPts val="1800"/>
              </a:spcBef>
              <a:buClr>
                <a:srgbClr val="00B0F0"/>
              </a:buClr>
              <a:defRPr>
                <a:solidFill>
                  <a:schemeClr val="bg1"/>
                </a:solidFill>
              </a:defRPr>
            </a:lvl4pPr>
            <a:lvl5pPr indent="-288000">
              <a:spcBef>
                <a:spcPts val="1800"/>
              </a:spcBef>
              <a:buClr>
                <a:srgbClr val="00B0F0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8" name="Espaço Reservado para Título 1">
            <a:extLst>
              <a:ext uri="{FF2B5EF4-FFF2-40B4-BE49-F238E27FC236}">
                <a16:creationId xmlns:a16="http://schemas.microsoft.com/office/drawing/2014/main" id="{162A31D1-6533-4771-8DA0-4665BD8C2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45" y="411445"/>
            <a:ext cx="11369110" cy="7413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pic>
        <p:nvPicPr>
          <p:cNvPr id="18" name="Gráfico 17">
            <a:extLst>
              <a:ext uri="{FF2B5EF4-FFF2-40B4-BE49-F238E27FC236}">
                <a16:creationId xmlns:a16="http://schemas.microsoft.com/office/drawing/2014/main" id="{75C65B57-8110-46EC-9DC0-E3D7A70C8E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33883" b="34472"/>
          <a:stretch/>
        </p:blipFill>
        <p:spPr>
          <a:xfrm>
            <a:off x="43082" y="6354837"/>
            <a:ext cx="1299112" cy="411088"/>
          </a:xfrm>
          <a:prstGeom prst="rect">
            <a:avLst/>
          </a:prstGeom>
        </p:spPr>
      </p:pic>
      <p:sp>
        <p:nvSpPr>
          <p:cNvPr id="15" name="Espaço Reservado para Data 3">
            <a:extLst>
              <a:ext uri="{FF2B5EF4-FFF2-40B4-BE49-F238E27FC236}">
                <a16:creationId xmlns:a16="http://schemas.microsoft.com/office/drawing/2014/main" id="{E654B28D-7FB1-4B1D-8E98-65C04D685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96374" y="6429375"/>
            <a:ext cx="1509763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0A8C7E35-702D-4A90-8F9D-1CCCC17EB534}" type="datetime1">
              <a:rPr lang="pt-BR" smtClean="0"/>
              <a:pPr/>
              <a:t>27/05/2025</a:t>
            </a:fld>
            <a:endParaRPr lang="pt-BR"/>
          </a:p>
        </p:txBody>
      </p:sp>
      <p:sp>
        <p:nvSpPr>
          <p:cNvPr id="16" name="Espaço Reservado para Número de Slide 5">
            <a:extLst>
              <a:ext uri="{FF2B5EF4-FFF2-40B4-BE49-F238E27FC236}">
                <a16:creationId xmlns:a16="http://schemas.microsoft.com/office/drawing/2014/main" id="{C9041371-75B9-40F4-979B-FCF7883A52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3542" y="6432550"/>
            <a:ext cx="1313620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CD5A5C02-A07E-4688-91F1-860B6B43CBC7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479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 MAG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 descr="Padrão do plano de fundo&#10;&#10;Descrição gerada automaticamente">
            <a:extLst>
              <a:ext uri="{FF2B5EF4-FFF2-40B4-BE49-F238E27FC236}">
                <a16:creationId xmlns:a16="http://schemas.microsoft.com/office/drawing/2014/main" id="{EEB4DAA8-AE6D-35E9-AFDA-BA3AE30E8A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2A776DE6-B471-48F6-A25E-92B2FCDAFF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273" y="5543153"/>
            <a:ext cx="7439025" cy="5508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3835E295-168B-44DC-95F3-36D54BB74D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274" y="3086100"/>
            <a:ext cx="7439026" cy="2317353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D690AE64-CB02-CDA2-5D59-B27A8528641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430" y="413039"/>
            <a:ext cx="2179077" cy="221144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C2ED163B-B52F-74F1-9635-AC4B02B6A1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8715" t="31799" r="8715" b="31799"/>
          <a:stretch/>
        </p:blipFill>
        <p:spPr>
          <a:xfrm>
            <a:off x="9667875" y="5095874"/>
            <a:ext cx="1975357" cy="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8066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57">
          <p15:clr>
            <a:srgbClr val="FBAE40"/>
          </p15:clr>
        </p15:guide>
        <p15:guide id="2" pos="7287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OSTO A">
    <p:bg>
      <p:bgPr>
        <a:gradFill>
          <a:gsLst>
            <a:gs pos="0">
              <a:schemeClr val="accent6">
                <a:lumMod val="0"/>
                <a:lumOff val="100000"/>
              </a:schemeClr>
            </a:gs>
            <a:gs pos="100000">
              <a:schemeClr val="bg2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Padrão do plano de fundo&#10;&#10;Descrição gerada automaticamente">
            <a:extLst>
              <a:ext uri="{FF2B5EF4-FFF2-40B4-BE49-F238E27FC236}">
                <a16:creationId xmlns:a16="http://schemas.microsoft.com/office/drawing/2014/main" id="{4C4F153B-6BA1-8787-F750-3B374DF0BC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3BE88027-8625-495E-AE0B-9B6EDA478E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7800" y="1780921"/>
            <a:ext cx="9296400" cy="2852737"/>
          </a:xfrm>
          <a:prstGeom prst="rect">
            <a:avLst/>
          </a:prstGeom>
        </p:spPr>
        <p:txBody>
          <a:bodyPr anchor="ctr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3CDBDCA6-C3D8-A71A-2417-A295AC915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06462" y="5536666"/>
            <a:ext cx="2179077" cy="22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208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OSTO B">
    <p:bg>
      <p:bgPr>
        <a:gradFill>
          <a:gsLst>
            <a:gs pos="0">
              <a:schemeClr val="accent6">
                <a:lumMod val="0"/>
                <a:lumOff val="100000"/>
              </a:schemeClr>
            </a:gs>
            <a:gs pos="100000">
              <a:schemeClr val="bg2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Padrão do plano de fundo&#10;&#10;Descrição gerada automaticamente">
            <a:extLst>
              <a:ext uri="{FF2B5EF4-FFF2-40B4-BE49-F238E27FC236}">
                <a16:creationId xmlns:a16="http://schemas.microsoft.com/office/drawing/2014/main" id="{D0732A18-C384-3886-2BA3-29D696795B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3BE88027-8625-495E-AE0B-9B6EDA478E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7800" y="1780923"/>
            <a:ext cx="9296400" cy="2852737"/>
          </a:xfrm>
          <a:prstGeom prst="rect">
            <a:avLst/>
          </a:prstGeom>
        </p:spPr>
        <p:txBody>
          <a:bodyPr anchor="ctr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3CDBDCA6-C3D8-A71A-2417-A295AC915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06462" y="5557932"/>
            <a:ext cx="2179077" cy="22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3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MAG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F18F1BA-0A8F-3724-65B2-AAB20C93C6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7F84D241-DBA2-4B3D-89F1-DF61229342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22328"/>
          <a:stretch/>
        </p:blipFill>
        <p:spPr>
          <a:xfrm>
            <a:off x="4972049" y="4320599"/>
            <a:ext cx="2247902" cy="837122"/>
          </a:xfrm>
          <a:prstGeom prst="rect">
            <a:avLst/>
          </a:prstGeom>
        </p:spPr>
      </p:pic>
      <p:pic>
        <p:nvPicPr>
          <p:cNvPr id="4" name="Gráfico 3">
            <a:extLst>
              <a:ext uri="{FF2B5EF4-FFF2-40B4-BE49-F238E27FC236}">
                <a16:creationId xmlns:a16="http://schemas.microsoft.com/office/drawing/2014/main" id="{9E7C4B42-3720-4627-917C-2726C80FC88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63996" y="5611912"/>
            <a:ext cx="2864006" cy="29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441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2">
            <a:extLst>
              <a:ext uri="{FF2B5EF4-FFF2-40B4-BE49-F238E27FC236}">
                <a16:creationId xmlns:a16="http://schemas.microsoft.com/office/drawing/2014/main" id="{0DC43B0E-7F90-4A90-9253-6EF6C9117C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04838" y="6429375"/>
            <a:ext cx="3376562" cy="327025"/>
          </a:xfrm>
          <a:prstGeom prst="rect">
            <a:avLst/>
          </a:prstGeom>
        </p:spPr>
        <p:txBody>
          <a:bodyPr anchor="ctr"/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fld id="{8E488041-2C64-42F3-84D1-5DEDA584AA92}" type="datetime1">
              <a:rPr lang="pt-BR" smtClean="0"/>
              <a:pPr/>
              <a:t>27/05/2025</a:t>
            </a:fld>
            <a:endParaRPr lang="pt-BR"/>
          </a:p>
        </p:txBody>
      </p:sp>
      <p:sp>
        <p:nvSpPr>
          <p:cNvPr id="3" name="Espaço Reservado para Rodapé 3">
            <a:extLst>
              <a:ext uri="{FF2B5EF4-FFF2-40B4-BE49-F238E27FC236}">
                <a16:creationId xmlns:a16="http://schemas.microsoft.com/office/drawing/2014/main" id="{2A977259-4897-4681-8B9D-A1238FD40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57599" y="6429375"/>
            <a:ext cx="5362575" cy="327025"/>
          </a:xfrm>
          <a:prstGeom prst="rect">
            <a:avLst/>
          </a:prstGeom>
        </p:spPr>
        <p:txBody>
          <a:bodyPr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4" name="Espaço Reservado para Número de Slide 5">
            <a:extLst>
              <a:ext uri="{FF2B5EF4-FFF2-40B4-BE49-F238E27FC236}">
                <a16:creationId xmlns:a16="http://schemas.microsoft.com/office/drawing/2014/main" id="{6D015A92-D378-4C94-BBC7-80EA046FC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22428" y="6432550"/>
            <a:ext cx="864733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D5A5C02-A07E-4688-91F1-860B6B43CBC7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3425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E S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50499F-DA53-47E1-8F0E-83DBC22A5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65600"/>
          </a:xfrm>
        </p:spPr>
        <p:txBody>
          <a:bodyPr/>
          <a:lstStyle>
            <a:lvl1pPr indent="-288000">
              <a:spcBef>
                <a:spcPts val="1800"/>
              </a:spcBef>
              <a:defRPr/>
            </a:lvl1pPr>
            <a:lvl2pPr indent="-288000">
              <a:spcBef>
                <a:spcPts val="1800"/>
              </a:spcBef>
              <a:defRPr/>
            </a:lvl2pPr>
            <a:lvl3pPr indent="-288000">
              <a:spcBef>
                <a:spcPts val="1800"/>
              </a:spcBef>
              <a:defRPr/>
            </a:lvl3pPr>
            <a:lvl4pPr indent="-288000">
              <a:spcBef>
                <a:spcPts val="1800"/>
              </a:spcBef>
              <a:defRPr/>
            </a:lvl4pPr>
            <a:lvl5pPr indent="-288000">
              <a:spcBef>
                <a:spcPts val="1800"/>
              </a:spcBef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8" name="Espaço Reservado para Título 1">
            <a:extLst>
              <a:ext uri="{FF2B5EF4-FFF2-40B4-BE49-F238E27FC236}">
                <a16:creationId xmlns:a16="http://schemas.microsoft.com/office/drawing/2014/main" id="{162A31D1-6533-4771-8DA0-4665BD8C2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7225"/>
            <a:ext cx="10515600" cy="7413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5" name="Espaço Reservado para Data 3">
            <a:extLst>
              <a:ext uri="{FF2B5EF4-FFF2-40B4-BE49-F238E27FC236}">
                <a16:creationId xmlns:a16="http://schemas.microsoft.com/office/drawing/2014/main" id="{E654B28D-7FB1-4B1D-8E98-65C04D685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96374" y="6429375"/>
            <a:ext cx="1509763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0A8C7E35-702D-4A90-8F9D-1CCCC17EB534}" type="datetime1">
              <a:rPr lang="pt-BR" smtClean="0"/>
              <a:pPr/>
              <a:t>27/05/2025</a:t>
            </a:fld>
            <a:endParaRPr lang="pt-BR"/>
          </a:p>
        </p:txBody>
      </p:sp>
      <p:sp>
        <p:nvSpPr>
          <p:cNvPr id="16" name="Espaço Reservado para Número de Slide 5">
            <a:extLst>
              <a:ext uri="{FF2B5EF4-FFF2-40B4-BE49-F238E27FC236}">
                <a16:creationId xmlns:a16="http://schemas.microsoft.com/office/drawing/2014/main" id="{C9041371-75B9-40F4-979B-FCF7883A52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3542" y="6432550"/>
            <a:ext cx="1313620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CD5A5C02-A07E-4688-91F1-860B6B43CBC7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19" name="Gráfico 18">
            <a:extLst>
              <a:ext uri="{FF2B5EF4-FFF2-40B4-BE49-F238E27FC236}">
                <a16:creationId xmlns:a16="http://schemas.microsoft.com/office/drawing/2014/main" id="{40A4C4D0-CD7A-42D3-8823-828ADEE21D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3884" b="20168"/>
          <a:stretch/>
        </p:blipFill>
        <p:spPr>
          <a:xfrm>
            <a:off x="43081" y="6199424"/>
            <a:ext cx="1299113" cy="59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7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E M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50499F-DA53-47E1-8F0E-83DBC22A5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65600"/>
          </a:xfrm>
        </p:spPr>
        <p:txBody>
          <a:bodyPr/>
          <a:lstStyle>
            <a:lvl1pPr indent="-288000">
              <a:spcBef>
                <a:spcPts val="1800"/>
              </a:spcBef>
              <a:defRPr/>
            </a:lvl1pPr>
            <a:lvl2pPr indent="-288000">
              <a:spcBef>
                <a:spcPts val="1800"/>
              </a:spcBef>
              <a:defRPr/>
            </a:lvl2pPr>
            <a:lvl3pPr indent="-288000">
              <a:spcBef>
                <a:spcPts val="1800"/>
              </a:spcBef>
              <a:defRPr/>
            </a:lvl3pPr>
            <a:lvl4pPr indent="-288000">
              <a:spcBef>
                <a:spcPts val="1800"/>
              </a:spcBef>
              <a:defRPr/>
            </a:lvl4pPr>
            <a:lvl5pPr indent="-288000">
              <a:spcBef>
                <a:spcPts val="1800"/>
              </a:spcBef>
              <a:defRPr/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8" name="Espaço Reservado para Título 1">
            <a:extLst>
              <a:ext uri="{FF2B5EF4-FFF2-40B4-BE49-F238E27FC236}">
                <a16:creationId xmlns:a16="http://schemas.microsoft.com/office/drawing/2014/main" id="{162A31D1-6533-4771-8DA0-4665BD8C2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7225"/>
            <a:ext cx="10515600" cy="7413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15" name="Espaço Reservado para Data 3">
            <a:extLst>
              <a:ext uri="{FF2B5EF4-FFF2-40B4-BE49-F238E27FC236}">
                <a16:creationId xmlns:a16="http://schemas.microsoft.com/office/drawing/2014/main" id="{E654B28D-7FB1-4B1D-8E98-65C04D685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96374" y="6429375"/>
            <a:ext cx="1509763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0A8C7E35-702D-4A90-8F9D-1CCCC17EB534}" type="datetime1">
              <a:rPr lang="pt-BR" smtClean="0"/>
              <a:pPr/>
              <a:t>27/05/2025</a:t>
            </a:fld>
            <a:endParaRPr lang="pt-BR" dirty="0"/>
          </a:p>
        </p:txBody>
      </p:sp>
      <p:sp>
        <p:nvSpPr>
          <p:cNvPr id="16" name="Espaço Reservado para Número de Slide 5">
            <a:extLst>
              <a:ext uri="{FF2B5EF4-FFF2-40B4-BE49-F238E27FC236}">
                <a16:creationId xmlns:a16="http://schemas.microsoft.com/office/drawing/2014/main" id="{C9041371-75B9-40F4-979B-FCF7883A52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3542" y="6432550"/>
            <a:ext cx="1313620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CD5A5C02-A07E-4688-91F1-860B6B43CBC7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18" name="Gráfico 17">
            <a:extLst>
              <a:ext uri="{FF2B5EF4-FFF2-40B4-BE49-F238E27FC236}">
                <a16:creationId xmlns:a16="http://schemas.microsoft.com/office/drawing/2014/main" id="{75C65B57-8110-46EC-9DC0-E3D7A70C8E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3883" b="34472"/>
          <a:stretch/>
        </p:blipFill>
        <p:spPr>
          <a:xfrm>
            <a:off x="43082" y="6354837"/>
            <a:ext cx="1299112" cy="41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25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ângulo 16">
            <a:extLst>
              <a:ext uri="{FF2B5EF4-FFF2-40B4-BE49-F238E27FC236}">
                <a16:creationId xmlns:a16="http://schemas.microsoft.com/office/drawing/2014/main" id="{CFB9E4AD-F9CB-404C-B2A2-F50617230A6A}"/>
              </a:ext>
            </a:extLst>
          </p:cNvPr>
          <p:cNvSpPr/>
          <p:nvPr userDrawn="1"/>
        </p:nvSpPr>
        <p:spPr>
          <a:xfrm>
            <a:off x="2238376" y="6343651"/>
            <a:ext cx="9953624" cy="5143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F8DDFC1-4C36-4B6B-B1C9-6B41A997A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45" y="411444"/>
            <a:ext cx="11369110" cy="7413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5C2C0CC-BD47-42CC-A3D0-8AB583BC4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1445" y="1579843"/>
            <a:ext cx="11369110" cy="4392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40C94A-29D3-474D-96B0-09EE9E9D33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96374" y="6429375"/>
            <a:ext cx="1509763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0A8C7E35-702D-4A90-8F9D-1CCCC17EB534}" type="datetime1">
              <a:rPr lang="pt-BR" smtClean="0"/>
              <a:pPr/>
              <a:t>27/05/2025</a:t>
            </a:fld>
            <a:endParaRPr lang="pt-BR"/>
          </a:p>
        </p:txBody>
      </p:sp>
      <p:sp>
        <p:nvSpPr>
          <p:cNvPr id="15" name="Espaço Reservado para Número de Slide 5">
            <a:extLst>
              <a:ext uri="{FF2B5EF4-FFF2-40B4-BE49-F238E27FC236}">
                <a16:creationId xmlns:a16="http://schemas.microsoft.com/office/drawing/2014/main" id="{474B5901-0F87-4253-A5BD-39C1E53C17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3542" y="6432550"/>
            <a:ext cx="1313620" cy="3270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CD5A5C02-A07E-4688-91F1-860B6B43CBC7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25" name="Fluxograma: Entrada Manual 24">
            <a:extLst>
              <a:ext uri="{FF2B5EF4-FFF2-40B4-BE49-F238E27FC236}">
                <a16:creationId xmlns:a16="http://schemas.microsoft.com/office/drawing/2014/main" id="{34341DA4-0E44-4878-99D4-0E442077201F}"/>
              </a:ext>
            </a:extLst>
          </p:cNvPr>
          <p:cNvSpPr/>
          <p:nvPr userDrawn="1"/>
        </p:nvSpPr>
        <p:spPr>
          <a:xfrm rot="5400000" flipV="1">
            <a:off x="1574204" y="6067429"/>
            <a:ext cx="514349" cy="1066802"/>
          </a:xfrm>
          <a:prstGeom prst="flowChartManualIn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Gráfico 23">
            <a:extLst>
              <a:ext uri="{FF2B5EF4-FFF2-40B4-BE49-F238E27FC236}">
                <a16:creationId xmlns:a16="http://schemas.microsoft.com/office/drawing/2014/main" id="{BA60F66F-8DF2-40FE-9875-9FB08DA2ECBD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85875" y="6491288"/>
            <a:ext cx="2424611" cy="24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87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2" r:id="rId8"/>
    <p:sldLayoutId id="2147483703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-288000" algn="l" defTabSz="914400" rtl="0" eaLnBrk="1" latinLnBrk="0" hangingPunct="1">
        <a:lnSpc>
          <a:spcPct val="10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-288000" algn="l" defTabSz="914400" rtl="0" eaLnBrk="1" latinLnBrk="0" hangingPunct="1">
        <a:lnSpc>
          <a:spcPct val="10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0" indent="-288000" algn="l" defTabSz="914400" rtl="0" eaLnBrk="1" latinLnBrk="0" hangingPunct="1">
        <a:lnSpc>
          <a:spcPct val="10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-288000" algn="l" defTabSz="914400" rtl="0" eaLnBrk="1" latinLnBrk="0" hangingPunct="1">
        <a:lnSpc>
          <a:spcPct val="10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-288000" algn="l" defTabSz="914400" rtl="0" eaLnBrk="1" latinLnBrk="0" hangingPunct="1">
        <a:lnSpc>
          <a:spcPct val="10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20.png"/><Relationship Id="rId7" Type="http://schemas.openxmlformats.org/officeDocument/2006/relationships/image" Target="../media/image23.jpeg"/><Relationship Id="rId12" Type="http://schemas.openxmlformats.org/officeDocument/2006/relationships/image" Target="../media/image28.png"/><Relationship Id="rId17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png"/><Relationship Id="rId11" Type="http://schemas.openxmlformats.org/officeDocument/2006/relationships/image" Target="../media/image27.jpe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slide" Target="slide3.xml"/><Relationship Id="rId9" Type="http://schemas.openxmlformats.org/officeDocument/2006/relationships/image" Target="../media/image25.png"/><Relationship Id="rId14" Type="http://schemas.openxmlformats.org/officeDocument/2006/relationships/image" Target="../media/image30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governanca.mongeral.seguros/Lists/DemandasGovernancaTIConfiguracoes/DispForm.aspx?ID=58&amp;ContentTypeId=0x0100C92B885903482F4A9D97244883138417" TargetMode="External"/><Relationship Id="rId3" Type="http://schemas.openxmlformats.org/officeDocument/2006/relationships/hyperlink" Target="http://governanca.mongeral.seguros/Lists/DemandasGovernancaTIConfiguracoes/DispForm.aspx?ID=59&amp;ContentTypeId=0x0100C92B885903482F4A9D97244883138417" TargetMode="External"/><Relationship Id="rId7" Type="http://schemas.openxmlformats.org/officeDocument/2006/relationships/hyperlink" Target="http://governanca.mongeral.seguros/Lists/DemandasGovernancaTIConfiguracoes/DispForm.aspx?ID=135&amp;ContentTypeId=0x0100C92B885903482F4A9D97244883138417" TargetMode="External"/><Relationship Id="rId12" Type="http://schemas.openxmlformats.org/officeDocument/2006/relationships/hyperlink" Target="http://governanca.mongeral.seguros/Lists/DemandasGovernancaTIConfiguracoes/AllItems.aspx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overnanca.mongeral.seguros/Lists/DemandasGovernancaTIConfiguracoes/DispForm.aspx?ID=88&amp;ContentTypeId=0x0100C92B885903482F4A9D97244883138417" TargetMode="External"/><Relationship Id="rId11" Type="http://schemas.openxmlformats.org/officeDocument/2006/relationships/hyperlink" Target="http://governanca.mongeral.seguros/Lists/DemandasGovernancaTIConfiguracoes/DispForm.aspx?ID=129&amp;ContentTypeId=0x0100C92B885903482F4A9D97244883138417" TargetMode="External"/><Relationship Id="rId5" Type="http://schemas.openxmlformats.org/officeDocument/2006/relationships/hyperlink" Target="http://governanca.mongeral.seguros/Lists/DemandasGovernancaTIConfiguracoes/DispForm.aspx?ID=60&amp;ContentTypeId=0x0100C92B885903482F4A9D97244883138417" TargetMode="External"/><Relationship Id="rId10" Type="http://schemas.openxmlformats.org/officeDocument/2006/relationships/hyperlink" Target="http://governanca.mongeral.seguros/_layouts/listform.aspx?PageType=4&amp;ListId=%7b1C6A9291-1F6F-4893-AEB0-4F16428F3CA5%7d&amp;ID=128&amp;ContentTypeID=0x0100C92B885903482F4A9D97244883138417" TargetMode="External"/><Relationship Id="rId4" Type="http://schemas.openxmlformats.org/officeDocument/2006/relationships/hyperlink" Target="http://governanca.mongeral.seguros/Lists/DemandasGovernancaTIConfiguracoes/DispForm.aspx?ID=61&amp;ContentTypeId=0x0100C92B885903482F4A9D97244883138417" TargetMode="External"/><Relationship Id="rId9" Type="http://schemas.openxmlformats.org/officeDocument/2006/relationships/hyperlink" Target="http://governanca.mongeral.seguros/Lists/DemandasGovernancaTIConfiguracoes/DispForm.aspx?ID=86&amp;ContentTypeId=0x0100C92B885903482F4A9D97244883138417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notasti@mag.com.b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governanca.mongeral.seguros/Lists/BaseTimesheet/PorCompetencia.aspx" TargetMode="External"/><Relationship Id="rId13" Type="http://schemas.openxmlformats.org/officeDocument/2006/relationships/hyperlink" Target="https://mongeralaegon.sharepoint.com/:p:/r/sites/governancati/ArquivosGovernancaTI/FORNECEDORES/_MATERIAL%20DE%20APOIO/00-ONBOARDING-CONSULTORIA/Onboarding-Consultoria%20(1).pptx?d=w210d6f5245a3403a8841e852600db3bf&amp;csf=1&amp;web=1&amp;e=7M9FWN" TargetMode="External"/><Relationship Id="rId3" Type="http://schemas.openxmlformats.org/officeDocument/2006/relationships/hyperlink" Target="http://governanca.mongeral.seguros/Lists/BaseProvisaoPagamentoNF/ProvisaoPagamentoPorCompetencia.aspx" TargetMode="External"/><Relationship Id="rId7" Type="http://schemas.openxmlformats.org/officeDocument/2006/relationships/hyperlink" Target="https://outlook.office.com/mail/notasti@mag.com.br/" TargetMode="External"/><Relationship Id="rId12" Type="http://schemas.openxmlformats.org/officeDocument/2006/relationships/hyperlink" Target="http://controladoria.mongeral.seguros/hierarquia/_layouts/ReportServer/RSViewerPage.aspx?rv%3aRelativeReportUrl=/hierarquia/Relatorios/Hierarquia_V004.rdl&amp;Source=http%3a//controladoria.mongeral.seguros/hierarquia/Relatorios/Forms/AllItems.aspx&amp;DefaultItemOpen=1" TargetMode="External"/><Relationship Id="rId2" Type="http://schemas.openxmlformats.org/officeDocument/2006/relationships/hyperlink" Target="http://governanca.mongeral.seguros/default.aspx" TargetMode="External"/><Relationship Id="rId16" Type="http://schemas.openxmlformats.org/officeDocument/2006/relationships/hyperlink" Target="https://teams.microsoft.com/_#/apps/9dd99f0e-ed18-47e2-a54b-47a25699a402/sections/conversations?slug=28:d6a25f74-4d1b-4d11-851f-c3fa9ce747f3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gestaodeatividades.mongeral.seguros/SitePages/P%C3%A1gina%20Inicial.aspx" TargetMode="External"/><Relationship Id="rId11" Type="http://schemas.openxmlformats.org/officeDocument/2006/relationships/hyperlink" Target="https://mongeralaegon.sharepoint.com/sites/governancati/Lists/TarefasGovTI/TarefasEmAndamento.aspx" TargetMode="External"/><Relationship Id="rId5" Type="http://schemas.openxmlformats.org/officeDocument/2006/relationships/hyperlink" Target="https://pagnet.mongeral.seguros/MenuTitulo.aspx" TargetMode="External"/><Relationship Id="rId15" Type="http://schemas.openxmlformats.org/officeDocument/2006/relationships/hyperlink" Target="http://portalcorporativo/documentosnormativos/Manuais/Manual%20do%20Usu%C3%A1rio%20-%20VIVAZ.pdf" TargetMode="External"/><Relationship Id="rId10" Type="http://schemas.openxmlformats.org/officeDocument/2006/relationships/hyperlink" Target="http://governanca.mongeral.seguros/Lists/Fornecedores/Fornecedores%20Ativos.aspx" TargetMode="External"/><Relationship Id="rId4" Type="http://schemas.openxmlformats.org/officeDocument/2006/relationships/hyperlink" Target="http://governanca.mongeral.seguros/Lists/BaseProvisaoPagamento/ProvisaoAPagar.aspx" TargetMode="External"/><Relationship Id="rId9" Type="http://schemas.openxmlformats.org/officeDocument/2006/relationships/hyperlink" Target="http://governanca.mongeral.seguros/Lists/ColaboradorFerias/Por%20Status.aspx" TargetMode="External"/><Relationship Id="rId14" Type="http://schemas.openxmlformats.org/officeDocument/2006/relationships/hyperlink" Target="http://portalcorporativo/default.aspx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ítulo 4">
            <a:extLst>
              <a:ext uri="{FF2B5EF4-FFF2-40B4-BE49-F238E27FC236}">
                <a16:creationId xmlns:a16="http://schemas.microsoft.com/office/drawing/2014/main" id="{4A778E06-9D6A-4A71-8698-2DCB6020F7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273" y="5362840"/>
            <a:ext cx="7439025" cy="55086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dirty="0">
                <a:latin typeface="Titillium Web"/>
                <a:ea typeface="Verdana"/>
                <a:cs typeface="Arial"/>
              </a:rPr>
              <a:t>Governança de TI</a:t>
            </a:r>
            <a:endParaRPr lang="pt-BR" dirty="0">
              <a:latin typeface="Titillium Web"/>
              <a:cs typeface="Arial" panose="020B0604020202020204" pitchFamily="34" charset="0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1486A1DA-0629-49B0-98B1-3497E215E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274" y="4371931"/>
            <a:ext cx="7439026" cy="990909"/>
          </a:xfrm>
        </p:spPr>
        <p:txBody>
          <a:bodyPr>
            <a:normAutofit/>
          </a:bodyPr>
          <a:lstStyle/>
          <a:p>
            <a:r>
              <a:rPr lang="pt-BR" dirty="0">
                <a:latin typeface="Titillium Web" panose="00000500000000000000" pitchFamily="2" charset="0"/>
                <a:ea typeface="Verdana"/>
                <a:cs typeface="Arial"/>
              </a:rPr>
              <a:t>GUIA DO JOVEM APRENDIZ</a:t>
            </a:r>
            <a:endParaRPr lang="pt-BR" dirty="0">
              <a:latin typeface="Titillium Web" panose="000005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687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tângulo: Cantos Arredondados 37">
            <a:extLst>
              <a:ext uri="{FF2B5EF4-FFF2-40B4-BE49-F238E27FC236}">
                <a16:creationId xmlns:a16="http://schemas.microsoft.com/office/drawing/2014/main" id="{99020874-CA61-444F-781B-7B25C0798A9A}"/>
              </a:ext>
            </a:extLst>
          </p:cNvPr>
          <p:cNvSpPr/>
          <p:nvPr/>
        </p:nvSpPr>
        <p:spPr>
          <a:xfrm>
            <a:off x="1873654" y="2406470"/>
            <a:ext cx="3240000" cy="2356452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Retângulo: Cantos Arredondados 50">
            <a:extLst>
              <a:ext uri="{FF2B5EF4-FFF2-40B4-BE49-F238E27FC236}">
                <a16:creationId xmlns:a16="http://schemas.microsoft.com/office/drawing/2014/main" id="{8DFE6030-1ACD-B870-6378-CCE9C26F6FFB}"/>
              </a:ext>
            </a:extLst>
          </p:cNvPr>
          <p:cNvSpPr/>
          <p:nvPr/>
        </p:nvSpPr>
        <p:spPr>
          <a:xfrm>
            <a:off x="5332825" y="2406470"/>
            <a:ext cx="3240000" cy="2396642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3" name="Retângulo: Cantos Arredondados 72">
            <a:extLst>
              <a:ext uri="{FF2B5EF4-FFF2-40B4-BE49-F238E27FC236}">
                <a16:creationId xmlns:a16="http://schemas.microsoft.com/office/drawing/2014/main" id="{B1FCA2DB-063A-5EEC-2200-805423652E34}"/>
              </a:ext>
            </a:extLst>
          </p:cNvPr>
          <p:cNvSpPr/>
          <p:nvPr/>
        </p:nvSpPr>
        <p:spPr>
          <a:xfrm>
            <a:off x="8777602" y="2406470"/>
            <a:ext cx="3240000" cy="3244762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1" name="Título 1">
            <a:extLst>
              <a:ext uri="{FF2B5EF4-FFF2-40B4-BE49-F238E27FC236}">
                <a16:creationId xmlns:a16="http://schemas.microsoft.com/office/drawing/2014/main" id="{5309E043-A99F-8B2A-3A8B-0DF87855991C}"/>
              </a:ext>
            </a:extLst>
          </p:cNvPr>
          <p:cNvSpPr txBox="1">
            <a:spLocks/>
          </p:cNvSpPr>
          <p:nvPr/>
        </p:nvSpPr>
        <p:spPr>
          <a:xfrm>
            <a:off x="168564" y="169327"/>
            <a:ext cx="11937711" cy="7413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>
                <a:solidFill>
                  <a:srgbClr val="004F8A"/>
                </a:solidFill>
                <a:latin typeface="Titillium Web" panose="00000500000000000000" pitchFamily="2" charset="0"/>
                <a:cs typeface="Arial" panose="020B0604020202020204" pitchFamily="34" charset="0"/>
              </a:rPr>
              <a:t>Superintendência de Operações Tecnológicas</a:t>
            </a:r>
          </a:p>
          <a:p>
            <a:r>
              <a:rPr lang="pt-BR" sz="2800" b="1">
                <a:solidFill>
                  <a:srgbClr val="E65F89"/>
                </a:solidFill>
                <a:latin typeface="Titillium Web" panose="00000500000000000000" pitchFamily="2" charset="0"/>
                <a:cs typeface="Arial" panose="020B0604020202020204" pitchFamily="34" charset="0"/>
              </a:rPr>
              <a:t>Governança de TI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920C513-4A56-AC23-25C7-C5AB3802AB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" r="204"/>
          <a:stretch/>
        </p:blipFill>
        <p:spPr>
          <a:xfrm>
            <a:off x="455742" y="1699986"/>
            <a:ext cx="846411" cy="770400"/>
          </a:xfrm>
          <a:prstGeom prst="ellipse">
            <a:avLst/>
          </a:prstGeom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chemeClr val="accent1"/>
            </a:contourClr>
          </a:sp3d>
        </p:spPr>
      </p:pic>
      <p:sp>
        <p:nvSpPr>
          <p:cNvPr id="22" name="Retângulo 121">
            <a:extLst>
              <a:ext uri="{FF2B5EF4-FFF2-40B4-BE49-F238E27FC236}">
                <a16:creationId xmlns:a16="http://schemas.microsoft.com/office/drawing/2014/main" id="{183F5C66-B505-75AD-478B-40F494CCDA0D}"/>
              </a:ext>
            </a:extLst>
          </p:cNvPr>
          <p:cNvSpPr/>
          <p:nvPr/>
        </p:nvSpPr>
        <p:spPr>
          <a:xfrm>
            <a:off x="0" y="2311040"/>
            <a:ext cx="1664904" cy="8177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1600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pt-BR" sz="1200" b="1" u="none" kern="1200" normalizeH="0" noProof="0">
                <a:ln>
                  <a:noFill/>
                </a:ln>
                <a:solidFill>
                  <a:srgbClr val="595959"/>
                </a:solidFill>
                <a:uLnTx/>
                <a:uFillTx/>
                <a:latin typeface="Titillium Web" panose="00000500000000000000" pitchFamily="2" charset="0"/>
                <a:cs typeface="Arial"/>
                <a:sym typeface="Arial"/>
              </a:rPr>
              <a:t>Antônio Vianna</a:t>
            </a:r>
            <a:endParaRPr kumimoji="0" lang="pt-BR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Titillium Web" panose="00000500000000000000" pitchFamily="2" charset="0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pt-BR" sz="1050" i="0" strike="noStrike" cap="none" spc="0" baseline="0">
                <a:solidFill>
                  <a:srgbClr val="595959"/>
                </a:solidFill>
                <a:effectLst/>
                <a:latin typeface="Titillium Web" panose="00000500000000000000" pitchFamily="2" charset="0"/>
                <a:ea typeface="Arial"/>
                <a:cs typeface="Arial"/>
              </a:rPr>
              <a:t>Líde</a:t>
            </a:r>
            <a:r>
              <a:rPr lang="pt-BR" sz="1050">
                <a:solidFill>
                  <a:srgbClr val="595959"/>
                </a:solidFill>
                <a:latin typeface="Titillium Web" panose="00000500000000000000" pitchFamily="2" charset="0"/>
                <a:ea typeface="Arial"/>
                <a:cs typeface="Arial"/>
              </a:rPr>
              <a:t>r de </a:t>
            </a:r>
            <a:r>
              <a:rPr lang="pt-BR" sz="1050" i="0" strike="noStrike" cap="none" spc="0" baseline="0">
                <a:solidFill>
                  <a:srgbClr val="595959"/>
                </a:solidFill>
                <a:effectLst/>
                <a:latin typeface="Titillium Web" panose="00000500000000000000" pitchFamily="2" charset="0"/>
                <a:ea typeface="Arial"/>
                <a:cs typeface="Arial"/>
              </a:rPr>
              <a:t>Governança</a:t>
            </a:r>
            <a:r>
              <a:rPr lang="pt-BR" sz="1050">
                <a:solidFill>
                  <a:prstClr val="black">
                    <a:lumMod val="65000"/>
                    <a:lumOff val="35000"/>
                  </a:prstClr>
                </a:solidFill>
                <a:latin typeface="Titillium Web" panose="00000500000000000000" pitchFamily="2" charset="0"/>
                <a:ea typeface="Arial"/>
                <a:cs typeface="Arial"/>
                <a:sym typeface="Arial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pt-BR" sz="1050">
                <a:solidFill>
                  <a:prstClr val="black">
                    <a:lumMod val="65000"/>
                    <a:lumOff val="35000"/>
                  </a:prstClr>
                </a:solidFill>
                <a:latin typeface="Titillium Web" panose="00000500000000000000" pitchFamily="2" charset="0"/>
                <a:ea typeface="Arial"/>
                <a:cs typeface="Arial"/>
                <a:sym typeface="Arial"/>
              </a:rPr>
              <a:t>de TI</a:t>
            </a:r>
            <a:endParaRPr lang="pt-BR" sz="1050" i="0" strike="noStrike" cap="none" spc="0" baseline="0">
              <a:solidFill>
                <a:srgbClr val="595959"/>
              </a:solidFill>
              <a:effectLst/>
              <a:latin typeface="Titillium Web" panose="00000500000000000000" pitchFamily="2" charset="0"/>
              <a:ea typeface="Arial"/>
              <a:cs typeface="Arial"/>
            </a:endParaRPr>
          </a:p>
        </p:txBody>
      </p:sp>
      <p:sp>
        <p:nvSpPr>
          <p:cNvPr id="27" name="Retângulo: Cantos Arredondados 26">
            <a:hlinkClick r:id="rId4" action="ppaction://hlinksldjump"/>
            <a:extLst>
              <a:ext uri="{FF2B5EF4-FFF2-40B4-BE49-F238E27FC236}">
                <a16:creationId xmlns:a16="http://schemas.microsoft.com/office/drawing/2014/main" id="{36B45581-11F5-DCF1-DAB3-572925D1354E}"/>
              </a:ext>
            </a:extLst>
          </p:cNvPr>
          <p:cNvSpPr/>
          <p:nvPr/>
        </p:nvSpPr>
        <p:spPr>
          <a:xfrm>
            <a:off x="1873654" y="1652087"/>
            <a:ext cx="3240000" cy="4320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/>
              <a:t>Processos e Controles de TI</a:t>
            </a:r>
          </a:p>
        </p:txBody>
      </p:sp>
      <p:sp>
        <p:nvSpPr>
          <p:cNvPr id="28" name="Retângulo: Cantos Arredondados 27">
            <a:hlinkClick r:id="" action="ppaction://noaction"/>
            <a:extLst>
              <a:ext uri="{FF2B5EF4-FFF2-40B4-BE49-F238E27FC236}">
                <a16:creationId xmlns:a16="http://schemas.microsoft.com/office/drawing/2014/main" id="{F248767E-5607-5B2B-DFE1-315648C2ED63}"/>
              </a:ext>
            </a:extLst>
          </p:cNvPr>
          <p:cNvSpPr/>
          <p:nvPr/>
        </p:nvSpPr>
        <p:spPr>
          <a:xfrm>
            <a:off x="5332826" y="1652087"/>
            <a:ext cx="3240000" cy="4320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/>
              <a:t>Gestão de Contratos de TI</a:t>
            </a:r>
          </a:p>
        </p:txBody>
      </p:sp>
      <p:sp>
        <p:nvSpPr>
          <p:cNvPr id="29" name="Retângulo: Cantos Arredondados 28">
            <a:hlinkClick r:id="" action="ppaction://noaction"/>
            <a:extLst>
              <a:ext uri="{FF2B5EF4-FFF2-40B4-BE49-F238E27FC236}">
                <a16:creationId xmlns:a16="http://schemas.microsoft.com/office/drawing/2014/main" id="{4CAEA9B9-F508-8A59-3DC2-EC7C362CAA8A}"/>
              </a:ext>
            </a:extLst>
          </p:cNvPr>
          <p:cNvSpPr/>
          <p:nvPr/>
        </p:nvSpPr>
        <p:spPr>
          <a:xfrm>
            <a:off x="8777602" y="1652087"/>
            <a:ext cx="3240000" cy="4320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/>
              <a:t>Gestão de Orçamento de TI</a:t>
            </a:r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9F101577-4D11-F692-747B-BCB07754C925}"/>
              </a:ext>
            </a:extLst>
          </p:cNvPr>
          <p:cNvSpPr/>
          <p:nvPr/>
        </p:nvSpPr>
        <p:spPr>
          <a:xfrm>
            <a:off x="6986129" y="2138865"/>
            <a:ext cx="1548000" cy="3600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/>
              <a:t>Estruturação do Fluxo Financeiro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AC6E386C-4600-BC6C-0A97-1E8902E115BB}"/>
              </a:ext>
            </a:extLst>
          </p:cNvPr>
          <p:cNvSpPr/>
          <p:nvPr/>
        </p:nvSpPr>
        <p:spPr>
          <a:xfrm>
            <a:off x="3540479" y="2138865"/>
            <a:ext cx="1548000" cy="3600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00"/>
              <a:t>Políticas, Procedimentos e Controles de TI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726DD9BA-5CFD-0B0E-986A-710C5EBE9B25}"/>
              </a:ext>
            </a:extLst>
          </p:cNvPr>
          <p:cNvSpPr/>
          <p:nvPr/>
        </p:nvSpPr>
        <p:spPr>
          <a:xfrm>
            <a:off x="1873654" y="2138865"/>
            <a:ext cx="1548000" cy="3600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/>
              <a:t>Atendimento à  Auditoria de TI</a:t>
            </a:r>
          </a:p>
        </p:txBody>
      </p:sp>
      <p:sp>
        <p:nvSpPr>
          <p:cNvPr id="33" name="Retângulo: Cantos Arredondados 32">
            <a:extLst>
              <a:ext uri="{FF2B5EF4-FFF2-40B4-BE49-F238E27FC236}">
                <a16:creationId xmlns:a16="http://schemas.microsoft.com/office/drawing/2014/main" id="{49056405-9D96-67B7-6961-3DECB7AAF528}"/>
              </a:ext>
            </a:extLst>
          </p:cNvPr>
          <p:cNvSpPr/>
          <p:nvPr/>
        </p:nvSpPr>
        <p:spPr>
          <a:xfrm>
            <a:off x="5332826" y="2138865"/>
            <a:ext cx="1548000" cy="3600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00"/>
              <a:t>Performance, Riscos e Prazos do Contratos de TI</a:t>
            </a:r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63F0D809-859B-1FB8-FF45-4037687694D1}"/>
              </a:ext>
            </a:extLst>
          </p:cNvPr>
          <p:cNvSpPr/>
          <p:nvPr/>
        </p:nvSpPr>
        <p:spPr>
          <a:xfrm>
            <a:off x="8777602" y="2138865"/>
            <a:ext cx="1548000" cy="3600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/>
              <a:t>Gestão do Fluxo Financeiro</a:t>
            </a:r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63EBB8AB-3174-3337-74BD-08105C99EE1F}"/>
              </a:ext>
            </a:extLst>
          </p:cNvPr>
          <p:cNvSpPr/>
          <p:nvPr/>
        </p:nvSpPr>
        <p:spPr>
          <a:xfrm>
            <a:off x="10470388" y="2138865"/>
            <a:ext cx="1548000" cy="3600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/>
              <a:t>Gestão Orçado x Realizado X Projetado</a:t>
            </a:r>
          </a:p>
        </p:txBody>
      </p:sp>
      <p:pic>
        <p:nvPicPr>
          <p:cNvPr id="39" name="Imagem 38">
            <a:extLst>
              <a:ext uri="{FF2B5EF4-FFF2-40B4-BE49-F238E27FC236}">
                <a16:creationId xmlns:a16="http://schemas.microsoft.com/office/drawing/2014/main" id="{06ACC8FC-9376-6069-B1E4-2AC6D816EF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9809" y="2672013"/>
            <a:ext cx="489705" cy="504000"/>
          </a:xfrm>
          <a:prstGeom prst="ellipse">
            <a:avLst/>
          </a:prstGeom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chemeClr val="accent1"/>
            </a:contourClr>
          </a:sp3d>
        </p:spPr>
      </p:pic>
      <p:sp>
        <p:nvSpPr>
          <p:cNvPr id="40" name="CaixaDeTexto 39">
            <a:extLst>
              <a:ext uri="{FF2B5EF4-FFF2-40B4-BE49-F238E27FC236}">
                <a16:creationId xmlns:a16="http://schemas.microsoft.com/office/drawing/2014/main" id="{96E2CA65-C2E3-BFB3-EB86-48BDC7401872}"/>
              </a:ext>
            </a:extLst>
          </p:cNvPr>
          <p:cNvSpPr txBox="1"/>
          <p:nvPr/>
        </p:nvSpPr>
        <p:spPr>
          <a:xfrm>
            <a:off x="2364642" y="3184458"/>
            <a:ext cx="1050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b="1"/>
              <a:t>Elisa Blaffeder</a:t>
            </a:r>
          </a:p>
          <a:p>
            <a:pPr algn="ctr"/>
            <a:r>
              <a:rPr lang="pt-BR" sz="1000"/>
              <a:t>Analista </a:t>
            </a:r>
            <a:r>
              <a:rPr lang="pt-BR" sz="1000" err="1"/>
              <a:t>Sr</a:t>
            </a:r>
            <a:endParaRPr lang="pt-BR" sz="1000"/>
          </a:p>
        </p:txBody>
      </p:sp>
      <p:pic>
        <p:nvPicPr>
          <p:cNvPr id="49" name="Imagem 48">
            <a:extLst>
              <a:ext uri="{FF2B5EF4-FFF2-40B4-BE49-F238E27FC236}">
                <a16:creationId xmlns:a16="http://schemas.microsoft.com/office/drawing/2014/main" id="{6B863B13-C2A5-F03C-E043-A6AC8F0F4C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3212" y="2672013"/>
            <a:ext cx="504000" cy="504000"/>
          </a:xfrm>
          <a:prstGeom prst="ellipse">
            <a:avLst/>
          </a:prstGeom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chemeClr val="accent1"/>
            </a:contourClr>
          </a:sp3d>
        </p:spPr>
      </p:pic>
      <p:sp>
        <p:nvSpPr>
          <p:cNvPr id="50" name="CaixaDeTexto 49">
            <a:extLst>
              <a:ext uri="{FF2B5EF4-FFF2-40B4-BE49-F238E27FC236}">
                <a16:creationId xmlns:a16="http://schemas.microsoft.com/office/drawing/2014/main" id="{79E172D6-023B-12DC-6E77-6013C0D8EDF1}"/>
              </a:ext>
            </a:extLst>
          </p:cNvPr>
          <p:cNvSpPr txBox="1"/>
          <p:nvPr/>
        </p:nvSpPr>
        <p:spPr>
          <a:xfrm>
            <a:off x="5578008" y="3138738"/>
            <a:ext cx="1114409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pt-BR" sz="1000" b="1"/>
              <a:t>Thiago Ferreira</a:t>
            </a:r>
          </a:p>
          <a:p>
            <a:pPr algn="ctr"/>
            <a:r>
              <a:rPr lang="pt-BR" sz="1000"/>
              <a:t>Analista </a:t>
            </a:r>
            <a:r>
              <a:rPr lang="pt-BR" sz="1000" err="1"/>
              <a:t>Pl</a:t>
            </a:r>
            <a:endParaRPr lang="pt-BR" sz="1000" err="1">
              <a:cs typeface="Arial"/>
            </a:endParaRP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4734A00B-74DD-441B-3321-C3946910C00D}"/>
              </a:ext>
            </a:extLst>
          </p:cNvPr>
          <p:cNvSpPr txBox="1"/>
          <p:nvPr/>
        </p:nvSpPr>
        <p:spPr>
          <a:xfrm>
            <a:off x="5517899" y="4186488"/>
            <a:ext cx="1234633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pt-BR" sz="1000" b="1"/>
              <a:t>Fabiana Sampaio</a:t>
            </a:r>
            <a:br>
              <a:rPr lang="pt-BR" sz="1000" b="1"/>
            </a:br>
            <a:r>
              <a:rPr lang="pt-BR" sz="1000"/>
              <a:t>Consultor </a:t>
            </a:r>
            <a:r>
              <a:rPr lang="pt-BR" sz="1000" err="1"/>
              <a:t>Sr</a:t>
            </a:r>
            <a:endParaRPr lang="pt-BR" sz="1000"/>
          </a:p>
        </p:txBody>
      </p:sp>
      <p:pic>
        <p:nvPicPr>
          <p:cNvPr id="61" name="Imagem 60" descr="Homem sorrindo posando para foto&#10;&#10;Descrição gerada automaticamente">
            <a:extLst>
              <a:ext uri="{FF2B5EF4-FFF2-40B4-BE49-F238E27FC236}">
                <a16:creationId xmlns:a16="http://schemas.microsoft.com/office/drawing/2014/main" id="{D1A51C2C-FF53-38BD-0650-DDFBA6A3E96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21957" b="21957"/>
          <a:stretch/>
        </p:blipFill>
        <p:spPr>
          <a:xfrm>
            <a:off x="7389941" y="2643438"/>
            <a:ext cx="515195" cy="513694"/>
          </a:xfrm>
          <a:prstGeom prst="ellipse">
            <a:avLst/>
          </a:prstGeom>
          <a:ln w="12700" cap="rnd">
            <a:solidFill>
              <a:schemeClr val="accent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2" name="CaixaDeTexto 61">
            <a:extLst>
              <a:ext uri="{FF2B5EF4-FFF2-40B4-BE49-F238E27FC236}">
                <a16:creationId xmlns:a16="http://schemas.microsoft.com/office/drawing/2014/main" id="{C7DBD6D7-901F-3E35-85EC-580AE7A598D0}"/>
              </a:ext>
            </a:extLst>
          </p:cNvPr>
          <p:cNvSpPr txBox="1"/>
          <p:nvPr/>
        </p:nvSpPr>
        <p:spPr>
          <a:xfrm>
            <a:off x="7082427" y="3138738"/>
            <a:ext cx="1099980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pt-BR" sz="1000" b="1" err="1"/>
              <a:t>Ithalo</a:t>
            </a:r>
            <a:r>
              <a:rPr lang="pt-BR" sz="1000" b="1"/>
              <a:t> Pedro</a:t>
            </a:r>
          </a:p>
          <a:p>
            <a:pPr algn="ctr"/>
            <a:r>
              <a:rPr lang="pt-BR" sz="1000"/>
              <a:t>Jovem Aprendiz</a:t>
            </a:r>
            <a:endParaRPr lang="pt-BR" sz="1000" b="1">
              <a:cs typeface="Arial"/>
            </a:endParaRPr>
          </a:p>
        </p:txBody>
      </p:sp>
      <p:pic>
        <p:nvPicPr>
          <p:cNvPr id="63" name="Imagem 62">
            <a:extLst>
              <a:ext uri="{FF2B5EF4-FFF2-40B4-BE49-F238E27FC236}">
                <a16:creationId xmlns:a16="http://schemas.microsoft.com/office/drawing/2014/main" id="{17E553D2-59C6-82D3-416F-A8737B5F63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77893" y="3634038"/>
            <a:ext cx="504000" cy="504000"/>
          </a:xfrm>
          <a:prstGeom prst="ellipse">
            <a:avLst/>
          </a:prstGeom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chemeClr val="accent1"/>
            </a:contourClr>
          </a:sp3d>
        </p:spPr>
      </p:pic>
      <p:sp>
        <p:nvSpPr>
          <p:cNvPr id="64" name="CaixaDeTexto 63">
            <a:extLst>
              <a:ext uri="{FF2B5EF4-FFF2-40B4-BE49-F238E27FC236}">
                <a16:creationId xmlns:a16="http://schemas.microsoft.com/office/drawing/2014/main" id="{3553EF41-68BF-86B6-4171-D687ECF7790B}"/>
              </a:ext>
            </a:extLst>
          </p:cNvPr>
          <p:cNvSpPr txBox="1"/>
          <p:nvPr/>
        </p:nvSpPr>
        <p:spPr>
          <a:xfrm>
            <a:off x="9116772" y="4186488"/>
            <a:ext cx="10262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b="1"/>
              <a:t>Marcos Araujo</a:t>
            </a:r>
          </a:p>
          <a:p>
            <a:pPr algn="ctr"/>
            <a:r>
              <a:rPr lang="pt-BR" sz="1000"/>
              <a:t>Assistente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D66BE7F2-F53A-3CB2-0AE9-6DA56EF65265}"/>
              </a:ext>
            </a:extLst>
          </p:cNvPr>
          <p:cNvSpPr txBox="1"/>
          <p:nvPr/>
        </p:nvSpPr>
        <p:spPr>
          <a:xfrm>
            <a:off x="10803841" y="4186488"/>
            <a:ext cx="1111202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pt-BR" sz="1000" b="1" dirty="0"/>
              <a:t>Bruno Antunes</a:t>
            </a:r>
          </a:p>
          <a:p>
            <a:pPr algn="ctr"/>
            <a:r>
              <a:rPr lang="pt-BR" sz="1000" dirty="0">
                <a:cs typeface="Arial"/>
              </a:rPr>
              <a:t>Jovem Aprendiz</a:t>
            </a:r>
          </a:p>
        </p:txBody>
      </p:sp>
      <p:sp>
        <p:nvSpPr>
          <p:cNvPr id="67" name="Elipse 66">
            <a:extLst>
              <a:ext uri="{FF2B5EF4-FFF2-40B4-BE49-F238E27FC236}">
                <a16:creationId xmlns:a16="http://schemas.microsoft.com/office/drawing/2014/main" id="{02CB892E-1E27-048A-6670-14A15B076C6F}"/>
              </a:ext>
            </a:extLst>
          </p:cNvPr>
          <p:cNvSpPr/>
          <p:nvPr/>
        </p:nvSpPr>
        <p:spPr>
          <a:xfrm>
            <a:off x="11116258" y="3634038"/>
            <a:ext cx="504000" cy="504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chemeClr val="accent1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1000" b="1">
              <a:cs typeface="Arial"/>
            </a:endParaRPr>
          </a:p>
        </p:txBody>
      </p:sp>
      <p:sp>
        <p:nvSpPr>
          <p:cNvPr id="68" name="Elipse 67">
            <a:extLst>
              <a:ext uri="{FF2B5EF4-FFF2-40B4-BE49-F238E27FC236}">
                <a16:creationId xmlns:a16="http://schemas.microsoft.com/office/drawing/2014/main" id="{22105A4F-0552-B2A1-E6AF-A309AF66E051}"/>
              </a:ext>
            </a:extLst>
          </p:cNvPr>
          <p:cNvSpPr/>
          <p:nvPr/>
        </p:nvSpPr>
        <p:spPr>
          <a:xfrm>
            <a:off x="9347748" y="4634732"/>
            <a:ext cx="504000" cy="504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chemeClr val="accent1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b="1"/>
              <a:t>AA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BA668BBE-995B-1391-9E02-2E2F68C269FA}"/>
              </a:ext>
            </a:extLst>
          </p:cNvPr>
          <p:cNvSpPr txBox="1"/>
          <p:nvPr/>
        </p:nvSpPr>
        <p:spPr>
          <a:xfrm>
            <a:off x="9007471" y="5173104"/>
            <a:ext cx="1043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b="1"/>
              <a:t>André Alves</a:t>
            </a:r>
          </a:p>
          <a:p>
            <a:pPr algn="ctr"/>
            <a:r>
              <a:rPr lang="pt-BR" sz="1000"/>
              <a:t>Jovem Aprendiz</a:t>
            </a:r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9D08A153-DCE5-C256-3D51-6526CC43DEA3}"/>
              </a:ext>
            </a:extLst>
          </p:cNvPr>
          <p:cNvSpPr txBox="1"/>
          <p:nvPr/>
        </p:nvSpPr>
        <p:spPr>
          <a:xfrm>
            <a:off x="7172996" y="4186488"/>
            <a:ext cx="918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/>
              <a:t>  </a:t>
            </a:r>
            <a:r>
              <a:rPr lang="pt-BR" sz="1000" b="1"/>
              <a:t>Victor Hugo</a:t>
            </a:r>
          </a:p>
          <a:p>
            <a:pPr algn="ctr"/>
            <a:r>
              <a:rPr lang="pt-BR" sz="1000"/>
              <a:t>Analista Jr</a:t>
            </a:r>
          </a:p>
        </p:txBody>
      </p:sp>
      <p:pic>
        <p:nvPicPr>
          <p:cNvPr id="59" name="Imagem 58">
            <a:extLst>
              <a:ext uri="{FF2B5EF4-FFF2-40B4-BE49-F238E27FC236}">
                <a16:creationId xmlns:a16="http://schemas.microsoft.com/office/drawing/2014/main" id="{2A6CA22B-21F5-AB18-D365-E74AB7B6E3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96626" y="2672013"/>
            <a:ext cx="504000" cy="504000"/>
          </a:xfrm>
          <a:prstGeom prst="ellipse">
            <a:avLst/>
          </a:prstGeom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rgbClr val="FFC000"/>
            </a:contourClr>
          </a:sp3d>
        </p:spPr>
      </p:pic>
      <p:sp>
        <p:nvSpPr>
          <p:cNvPr id="60" name="CaixaDeTexto 59">
            <a:extLst>
              <a:ext uri="{FF2B5EF4-FFF2-40B4-BE49-F238E27FC236}">
                <a16:creationId xmlns:a16="http://schemas.microsoft.com/office/drawing/2014/main" id="{0FE4546F-8124-6CA4-089C-3C77845706DC}"/>
              </a:ext>
            </a:extLst>
          </p:cNvPr>
          <p:cNvSpPr txBox="1"/>
          <p:nvPr/>
        </p:nvSpPr>
        <p:spPr>
          <a:xfrm>
            <a:off x="10734676" y="3138738"/>
            <a:ext cx="1183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b="1"/>
              <a:t>Fernanda Amaral</a:t>
            </a:r>
          </a:p>
          <a:p>
            <a:pPr algn="ctr"/>
            <a:r>
              <a:rPr lang="pt-BR" sz="1000"/>
              <a:t>Consultor </a:t>
            </a:r>
            <a:r>
              <a:rPr lang="pt-BR" sz="1000" err="1"/>
              <a:t>Sr</a:t>
            </a:r>
            <a:endParaRPr lang="pt-BR" sz="1000"/>
          </a:p>
        </p:txBody>
      </p:sp>
      <p:pic>
        <p:nvPicPr>
          <p:cNvPr id="74" name="Imagem 73">
            <a:extLst>
              <a:ext uri="{FF2B5EF4-FFF2-40B4-BE49-F238E27FC236}">
                <a16:creationId xmlns:a16="http://schemas.microsoft.com/office/drawing/2014/main" id="{B6A14E66-9EC5-0A12-7487-8A3CFB7777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38709" y="2672013"/>
            <a:ext cx="504000" cy="504000"/>
          </a:xfrm>
          <a:prstGeom prst="ellipse">
            <a:avLst/>
          </a:prstGeom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chemeClr val="accent1"/>
            </a:contourClr>
          </a:sp3d>
        </p:spPr>
      </p:pic>
      <p:sp>
        <p:nvSpPr>
          <p:cNvPr id="76" name="CaixaDeTexto 75">
            <a:extLst>
              <a:ext uri="{FF2B5EF4-FFF2-40B4-BE49-F238E27FC236}">
                <a16:creationId xmlns:a16="http://schemas.microsoft.com/office/drawing/2014/main" id="{72A8CEC4-4004-724E-1B08-9ADA1E685081}"/>
              </a:ext>
            </a:extLst>
          </p:cNvPr>
          <p:cNvSpPr txBox="1"/>
          <p:nvPr/>
        </p:nvSpPr>
        <p:spPr>
          <a:xfrm>
            <a:off x="9132482" y="3138738"/>
            <a:ext cx="10166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/>
              <a:t>Leticia Ribeiro</a:t>
            </a:r>
          </a:p>
          <a:p>
            <a:pPr algn="ctr"/>
            <a:r>
              <a:rPr lang="pt-BR" sz="1000"/>
              <a:t>Analista Jr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7506BF1-BA7E-3FB8-7A55-30C9213339E1}"/>
              </a:ext>
            </a:extLst>
          </p:cNvPr>
          <p:cNvSpPr/>
          <p:nvPr/>
        </p:nvSpPr>
        <p:spPr>
          <a:xfrm>
            <a:off x="1805813" y="5742711"/>
            <a:ext cx="10021096" cy="432000"/>
          </a:xfrm>
          <a:prstGeom prst="roundRect">
            <a:avLst/>
          </a:prstGeom>
          <a:solidFill>
            <a:srgbClr val="8A8CB9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/>
              <a:t>System Team - Indicadores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DBB2896-1CE9-8119-B01C-FF53223E56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81" b="11881"/>
          <a:stretch/>
        </p:blipFill>
        <p:spPr>
          <a:xfrm>
            <a:off x="10657437" y="4726922"/>
            <a:ext cx="432334" cy="3935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chemeClr val="accent1"/>
            </a:contourClr>
          </a:sp3d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FEDF560-82A0-F543-1589-E8DD260301C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182745" y="4695023"/>
            <a:ext cx="501388" cy="45231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chemeClr val="accent1"/>
            </a:contourClr>
          </a:sp3d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88379B1-6CED-C227-2377-1FC6005683F7}"/>
              </a:ext>
            </a:extLst>
          </p:cNvPr>
          <p:cNvSpPr txBox="1"/>
          <p:nvPr/>
        </p:nvSpPr>
        <p:spPr>
          <a:xfrm flipH="1">
            <a:off x="10706748" y="5100010"/>
            <a:ext cx="1026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/>
              <a:t>Suporte ao Processo</a:t>
            </a: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FCC98156-26FB-0B37-F12B-AA64AB7A0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3612" y="4602145"/>
            <a:ext cx="1070771" cy="1239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C02D6C4-1E5D-67DE-93C5-181AF8A4CE1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9" b="7639"/>
          <a:stretch/>
        </p:blipFill>
        <p:spPr>
          <a:xfrm>
            <a:off x="7356150" y="3599806"/>
            <a:ext cx="536180" cy="571174"/>
          </a:xfrm>
          <a:prstGeom prst="ellipse">
            <a:avLst/>
          </a:prstGeom>
          <a:ln w="19050" cap="rnd">
            <a:solidFill>
              <a:schemeClr val="accent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E95C9C5-CD55-7399-EA22-AA1B7821945C}"/>
              </a:ext>
            </a:extLst>
          </p:cNvPr>
          <p:cNvSpPr txBox="1"/>
          <p:nvPr/>
        </p:nvSpPr>
        <p:spPr>
          <a:xfrm>
            <a:off x="3588455" y="3184458"/>
            <a:ext cx="1225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b="1"/>
              <a:t>Gustavo Rangel</a:t>
            </a:r>
          </a:p>
          <a:p>
            <a:pPr algn="ctr"/>
            <a:r>
              <a:rPr lang="pt-BR" sz="1000"/>
              <a:t>Consultor </a:t>
            </a:r>
            <a:r>
              <a:rPr lang="pt-BR" sz="1000" err="1"/>
              <a:t>Sr</a:t>
            </a:r>
            <a:endParaRPr lang="pt-BR" sz="100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4D0A0109-14D4-AA41-4E24-4C7166CD7DA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9" b="5979"/>
          <a:stretch/>
        </p:blipFill>
        <p:spPr>
          <a:xfrm>
            <a:off x="3905792" y="2672013"/>
            <a:ext cx="564058" cy="564058"/>
          </a:xfrm>
          <a:prstGeom prst="ellipse">
            <a:avLst/>
          </a:prstGeom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rgbClr val="FFC000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9FEDC77B-0563-0D34-7B71-9381654A104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8" b="12478"/>
          <a:stretch/>
        </p:blipFill>
        <p:spPr>
          <a:xfrm>
            <a:off x="3905792" y="3627913"/>
            <a:ext cx="564058" cy="564058"/>
          </a:xfrm>
          <a:prstGeom prst="ellipse">
            <a:avLst/>
          </a:prstGeom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rgbClr val="FFC000"/>
            </a:contourClr>
          </a:sp3d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ED06A732-8D5E-604D-A199-0DBC1464A61F}"/>
              </a:ext>
            </a:extLst>
          </p:cNvPr>
          <p:cNvSpPr txBox="1"/>
          <p:nvPr/>
        </p:nvSpPr>
        <p:spPr>
          <a:xfrm>
            <a:off x="3556281" y="4186488"/>
            <a:ext cx="12534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b="1"/>
              <a:t>Thaís Rangel</a:t>
            </a:r>
          </a:p>
          <a:p>
            <a:pPr algn="ctr"/>
            <a:r>
              <a:rPr lang="pt-BR" sz="1000"/>
              <a:t>Analista Trainee (T2M)</a:t>
            </a:r>
          </a:p>
          <a:p>
            <a:pPr algn="ctr"/>
            <a:endParaRPr lang="pt-BR" sz="1000" b="1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0CE939C-AE28-1647-8876-05A3BED246C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" r="476"/>
          <a:stretch/>
        </p:blipFill>
        <p:spPr>
          <a:xfrm>
            <a:off x="5853183" y="3627913"/>
            <a:ext cx="564058" cy="564058"/>
          </a:xfrm>
          <a:prstGeom prst="ellipse">
            <a:avLst/>
          </a:prstGeom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contourW="19050">
            <a:contourClr>
              <a:srgbClr val="FFC000"/>
            </a:contourClr>
          </a:sp3d>
        </p:spPr>
      </p:pic>
    </p:spTree>
    <p:extLst>
      <p:ext uri="{BB962C8B-B14F-4D97-AF65-F5344CB8AC3E}">
        <p14:creationId xmlns:p14="http://schemas.microsoft.com/office/powerpoint/2010/main" val="1301373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AF9C819-6BC8-40BA-9496-1FFCE6E1C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5A5C02-A07E-4688-91F1-860B6B43CBC7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20123895-1A88-51EB-01BF-CEC17F129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dirty="0"/>
              <a:t>ATIVIDADES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06618651-DB2E-EA87-2156-7F732DBA7632}"/>
              </a:ext>
            </a:extLst>
          </p:cNvPr>
          <p:cNvSpPr txBox="1">
            <a:spLocks/>
          </p:cNvSpPr>
          <p:nvPr/>
        </p:nvSpPr>
        <p:spPr>
          <a:xfrm>
            <a:off x="814752" y="1320299"/>
            <a:ext cx="10515600" cy="3650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Cadastro de nota fiscal</a:t>
            </a:r>
            <a:r>
              <a:rPr lang="pt-BR" dirty="0"/>
              <a:t>;</a:t>
            </a:r>
            <a:endParaRPr lang="pt-BR" dirty="0"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Conclusão de provisão e lançamento de nota fiscal no PAGNET;</a:t>
            </a:r>
            <a:endParaRPr lang="pt-BR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Acompanhamento das aprovações no PAGNET</a:t>
            </a:r>
            <a:r>
              <a:rPr lang="pt-BR" dirty="0"/>
              <a:t>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Cadastro de fornecedor no PAGNET</a:t>
            </a:r>
            <a:r>
              <a:rPr lang="pt-BR" dirty="0"/>
              <a:t>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Cadastro de dados bancários no PAGNET</a:t>
            </a:r>
            <a:r>
              <a:rPr lang="pt-BR" dirty="0"/>
              <a:t>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Cadastro dos timesheets</a:t>
            </a:r>
            <a:r>
              <a:rPr lang="pt-BR" dirty="0"/>
              <a:t>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Acompanhamento dos timesheets</a:t>
            </a:r>
            <a:r>
              <a:rPr lang="pt-BR" dirty="0"/>
              <a:t>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Cadastro de ausência dos profissionais de TI</a:t>
            </a:r>
            <a:r>
              <a:rPr lang="pt-BR" dirty="0"/>
              <a:t>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Manutenção da caixa de e-mail Notas TI;</a:t>
            </a:r>
            <a:endParaRPr lang="pt-BR" dirty="0"/>
          </a:p>
        </p:txBody>
      </p:sp>
      <p:sp>
        <p:nvSpPr>
          <p:cNvPr id="21" name="Espaço Reservado para Conteúdo 5">
            <a:extLst>
              <a:ext uri="{FF2B5EF4-FFF2-40B4-BE49-F238E27FC236}">
                <a16:creationId xmlns:a16="http://schemas.microsoft.com/office/drawing/2014/main" id="{457EDB56-01C9-8C50-6C6A-8C5AE1B5826C}"/>
              </a:ext>
            </a:extLst>
          </p:cNvPr>
          <p:cNvSpPr txBox="1">
            <a:spLocks/>
          </p:cNvSpPr>
          <p:nvPr/>
        </p:nvSpPr>
        <p:spPr>
          <a:xfrm>
            <a:off x="7172995" y="5921375"/>
            <a:ext cx="4607560" cy="511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400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de todas as atividades – Governança de TI</a:t>
            </a:r>
            <a:endParaRPr lang="pt-BR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747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0DF3A43-FDCD-3AF5-F810-342299066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F9C64349-F187-7F79-EE88-9DB63F22E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853" y="164557"/>
            <a:ext cx="10945403" cy="731555"/>
          </a:xfrm>
        </p:spPr>
        <p:txBody>
          <a:bodyPr/>
          <a:lstStyle/>
          <a:p>
            <a:r>
              <a:rPr lang="pt-BR" dirty="0"/>
              <a:t>@NOTASTI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B3A735B-D566-6CE1-E4FD-878CC3C31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5A5C02-A07E-4688-91F1-860B6B43CBC7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1E84DF48-85B5-50F6-E0EE-47DEA3291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2687"/>
            <a:ext cx="10515600" cy="3982720"/>
          </a:xfrm>
        </p:spPr>
        <p:txBody>
          <a:bodyPr/>
          <a:lstStyle/>
          <a:p>
            <a:pPr marL="0" indent="0" algn="ctr">
              <a:buNone/>
            </a:pPr>
            <a:r>
              <a:rPr lang="pt-BR" sz="1600" b="1" dirty="0">
                <a:solidFill>
                  <a:schemeClr val="tx1"/>
                </a:solidFill>
              </a:rPr>
              <a:t>Como acessar a caixa de e-mail compartilhada?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1400" dirty="0">
                <a:solidFill>
                  <a:schemeClr val="tx1"/>
                </a:solidFill>
              </a:rPr>
              <a:t>Entrar no seu e-mail com o login e senha da MAG.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1400" dirty="0">
                <a:solidFill>
                  <a:schemeClr val="tx1"/>
                </a:solidFill>
              </a:rPr>
              <a:t>Clicar na sua foto no canto direito da tela: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1400" dirty="0">
                <a:solidFill>
                  <a:schemeClr val="tx1"/>
                </a:solidFill>
              </a:rPr>
              <a:t>Clicar em “Abrir outra caixa de correio”:</a:t>
            </a:r>
          </a:p>
          <a:p>
            <a:pPr marL="457200" indent="-457200">
              <a:buFont typeface="+mj-lt"/>
              <a:buAutoNum type="arabicPeriod"/>
            </a:pPr>
            <a:endParaRPr lang="pt-BR" sz="1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pt-BR" sz="1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pt-BR" sz="1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pt-BR" sz="1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sz="1400" dirty="0">
                <a:solidFill>
                  <a:schemeClr val="tx1"/>
                </a:solidFill>
              </a:rPr>
              <a:t>]</a:t>
            </a:r>
          </a:p>
          <a:p>
            <a:pPr marL="342900" indent="-342900">
              <a:buAutoNum type="arabicPeriod" startAt="4"/>
            </a:pPr>
            <a:r>
              <a:rPr lang="pt-BR" sz="1400" dirty="0">
                <a:solidFill>
                  <a:schemeClr val="tx1"/>
                </a:solidFill>
              </a:rPr>
              <a:t>Digitar </a:t>
            </a:r>
            <a:r>
              <a:rPr lang="pt-BR" sz="14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notasti@mag.com.br</a:t>
            </a:r>
            <a:r>
              <a:rPr lang="pt-BR" sz="1400" dirty="0">
                <a:solidFill>
                  <a:schemeClr val="tx1"/>
                </a:solidFill>
              </a:rPr>
              <a:t> e clicar em “Abrir”:</a:t>
            </a:r>
          </a:p>
          <a:p>
            <a:pPr marL="0" indent="0">
              <a:buNone/>
            </a:pPr>
            <a:br>
              <a:rPr lang="pt-BR" sz="1600" dirty="0"/>
            </a:br>
            <a:endParaRPr lang="pt-BR" sz="1600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6931996-9C88-D83B-54B5-6A66B045B6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0221" y="2420597"/>
            <a:ext cx="4247516" cy="201680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5E91F40-7EB7-037C-2E0A-1E55EB6942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3499" y="4963700"/>
            <a:ext cx="2600960" cy="127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85580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85D2E62-B1DA-47D8-A95C-B1C25053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LINKS ÚTEIS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400A12B-73DE-4FD5-8D04-F5963FC098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5A5C02-A07E-4688-91F1-860B6B43CBC7}" type="slidenum">
              <a:rPr lang="pt-BR" smtClean="0"/>
              <a:pPr/>
              <a:t>5</a:t>
            </a:fld>
            <a:endParaRPr lang="pt-BR" dirty="0"/>
          </a:p>
        </p:txBody>
      </p:sp>
      <p:sp>
        <p:nvSpPr>
          <p:cNvPr id="5" name="Espaço Reservado para Conteúdo 1">
            <a:extLst>
              <a:ext uri="{FF2B5EF4-FFF2-40B4-BE49-F238E27FC236}">
                <a16:creationId xmlns:a16="http://schemas.microsoft.com/office/drawing/2014/main" id="{B214DC67-6D78-42F1-82E2-5D2A70A024DE}"/>
              </a:ext>
            </a:extLst>
          </p:cNvPr>
          <p:cNvSpPr txBox="1">
            <a:spLocks/>
          </p:cNvSpPr>
          <p:nvPr/>
        </p:nvSpPr>
        <p:spPr>
          <a:xfrm>
            <a:off x="1654091" y="1794510"/>
            <a:ext cx="3713480" cy="44062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>
                <a:hlinkClick r:id="rId2"/>
              </a:rPr>
              <a:t>Portal Gov. TI;</a:t>
            </a:r>
            <a:endParaRPr lang="pt-BR" sz="1800" dirty="0"/>
          </a:p>
          <a:p>
            <a:r>
              <a:rPr lang="pt-BR" sz="1800" dirty="0">
                <a:hlinkClick r:id="rId3"/>
              </a:rPr>
              <a:t>Cadastro de NF;</a:t>
            </a:r>
            <a:endParaRPr lang="pt-BR" sz="1800" dirty="0"/>
          </a:p>
          <a:p>
            <a:r>
              <a:rPr lang="pt-BR" sz="1800" dirty="0">
                <a:hlinkClick r:id="rId4"/>
              </a:rPr>
              <a:t>Fila Provisão – A pagar</a:t>
            </a:r>
            <a:r>
              <a:rPr lang="pt-BR" sz="1800" dirty="0"/>
              <a:t>;</a:t>
            </a:r>
          </a:p>
          <a:p>
            <a:r>
              <a:rPr lang="pt-BR" sz="1800" dirty="0" err="1">
                <a:hlinkClick r:id="rId5"/>
              </a:rPr>
              <a:t>Pagnet</a:t>
            </a:r>
            <a:r>
              <a:rPr lang="pt-BR" sz="1800" dirty="0"/>
              <a:t>;</a:t>
            </a:r>
          </a:p>
          <a:p>
            <a:r>
              <a:rPr lang="pt-BR" sz="1800" dirty="0">
                <a:hlinkClick r:id="rId6"/>
              </a:rPr>
              <a:t>Gestão de Atividades</a:t>
            </a:r>
            <a:r>
              <a:rPr lang="pt-BR" sz="1800" dirty="0"/>
              <a:t>;</a:t>
            </a:r>
          </a:p>
          <a:p>
            <a:r>
              <a:rPr lang="pt-BR" sz="1800" dirty="0">
                <a:hlinkClick r:id="rId7"/>
              </a:rPr>
              <a:t>E-mail</a:t>
            </a:r>
            <a:r>
              <a:rPr lang="pt-BR" sz="1800" dirty="0"/>
              <a:t>;</a:t>
            </a:r>
          </a:p>
          <a:p>
            <a:r>
              <a:rPr lang="pt-BR" sz="1800" dirty="0" err="1">
                <a:hlinkClick r:id="rId8"/>
              </a:rPr>
              <a:t>TimeSheet</a:t>
            </a:r>
            <a:r>
              <a:rPr lang="pt-BR" sz="1800" dirty="0"/>
              <a:t>;</a:t>
            </a:r>
          </a:p>
          <a:p>
            <a:pPr marL="0" indent="0">
              <a:buNone/>
            </a:pPr>
            <a:endParaRPr lang="pt-BR" sz="1800" dirty="0"/>
          </a:p>
          <a:p>
            <a:endParaRPr lang="pt-BR" dirty="0"/>
          </a:p>
        </p:txBody>
      </p:sp>
      <p:sp>
        <p:nvSpPr>
          <p:cNvPr id="6" name="Espaço Reservado para Conteúdo 1">
            <a:extLst>
              <a:ext uri="{FF2B5EF4-FFF2-40B4-BE49-F238E27FC236}">
                <a16:creationId xmlns:a16="http://schemas.microsoft.com/office/drawing/2014/main" id="{E4D43925-3E4E-45AC-A3E1-C23508777447}"/>
              </a:ext>
            </a:extLst>
          </p:cNvPr>
          <p:cNvSpPr txBox="1">
            <a:spLocks/>
          </p:cNvSpPr>
          <p:nvPr/>
        </p:nvSpPr>
        <p:spPr>
          <a:xfrm>
            <a:off x="6960062" y="1519917"/>
            <a:ext cx="3713480" cy="44062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880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>
                <a:hlinkClick r:id="rId9"/>
              </a:rPr>
              <a:t>Ausências</a:t>
            </a:r>
            <a:r>
              <a:rPr lang="pt-BR" sz="1800" dirty="0"/>
              <a:t>;</a:t>
            </a:r>
            <a:endParaRPr lang="pt-BR" sz="1800" dirty="0">
              <a:hlinkClick r:id="rId10"/>
            </a:endParaRPr>
          </a:p>
          <a:p>
            <a:r>
              <a:rPr lang="pt-BR" sz="1800" dirty="0">
                <a:hlinkClick r:id="rId10"/>
              </a:rPr>
              <a:t>Fornecedores</a:t>
            </a:r>
            <a:r>
              <a:rPr lang="pt-BR" sz="1800" dirty="0"/>
              <a:t>;</a:t>
            </a:r>
          </a:p>
          <a:p>
            <a:r>
              <a:rPr lang="pt-BR" sz="1800" dirty="0">
                <a:hlinkClick r:id="rId11"/>
              </a:rPr>
              <a:t>Tarefas </a:t>
            </a:r>
            <a:r>
              <a:rPr lang="pt-BR" sz="1800" dirty="0" err="1">
                <a:hlinkClick r:id="rId11"/>
              </a:rPr>
              <a:t>Gov</a:t>
            </a:r>
            <a:r>
              <a:rPr lang="pt-BR" sz="1800" dirty="0">
                <a:hlinkClick r:id="rId11"/>
              </a:rPr>
              <a:t> TI online</a:t>
            </a:r>
            <a:r>
              <a:rPr lang="pt-BR" sz="1800" dirty="0"/>
              <a:t>;</a:t>
            </a:r>
          </a:p>
          <a:p>
            <a:r>
              <a:rPr lang="pt-BR" sz="1800" dirty="0">
                <a:hlinkClick r:id="rId12"/>
              </a:rPr>
              <a:t>Hierarquia centros de custo</a:t>
            </a:r>
            <a:r>
              <a:rPr lang="pt-BR" sz="1800" dirty="0"/>
              <a:t>;</a:t>
            </a:r>
          </a:p>
          <a:p>
            <a:r>
              <a:rPr lang="pt-BR" sz="1800" dirty="0" err="1">
                <a:hlinkClick r:id="rId13"/>
              </a:rPr>
              <a:t>Onbording</a:t>
            </a:r>
            <a:r>
              <a:rPr lang="pt-BR" sz="1800" dirty="0">
                <a:hlinkClick r:id="rId13"/>
              </a:rPr>
              <a:t> da Consultoria</a:t>
            </a:r>
            <a:r>
              <a:rPr lang="pt-BR" sz="1800" dirty="0"/>
              <a:t>;</a:t>
            </a:r>
          </a:p>
          <a:p>
            <a:r>
              <a:rPr lang="pt-BR" sz="1800" dirty="0">
                <a:hlinkClick r:id="rId14"/>
              </a:rPr>
              <a:t>Portal corporativo</a:t>
            </a:r>
            <a:r>
              <a:rPr lang="pt-BR" sz="1800" dirty="0"/>
              <a:t>;</a:t>
            </a:r>
          </a:p>
          <a:p>
            <a:r>
              <a:rPr lang="pt-BR" sz="1800" dirty="0">
                <a:hlinkClick r:id="rId15"/>
              </a:rPr>
              <a:t>Vivaz</a:t>
            </a:r>
            <a:r>
              <a:rPr lang="pt-BR" sz="1800" dirty="0"/>
              <a:t>;</a:t>
            </a:r>
          </a:p>
          <a:p>
            <a:r>
              <a:rPr lang="pt-BR" sz="1800" dirty="0">
                <a:hlinkClick r:id="rId16"/>
              </a:rPr>
              <a:t>Chat Magnólia</a:t>
            </a:r>
            <a:r>
              <a:rPr lang="pt-BR" sz="1800" dirty="0"/>
              <a:t> (Central de TI);</a:t>
            </a:r>
          </a:p>
          <a:p>
            <a:pPr marL="0" indent="0">
              <a:buNone/>
            </a:pPr>
            <a:endParaRPr lang="pt-BR" sz="1800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2653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9D25C-D691-5011-11D7-8A64CFD11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3F5E17C-7E93-F4FD-F03F-081CBA5FE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GRUPOS DO TEAMS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0E0D963-82C1-04A7-E18C-67406CA2D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5A5C02-A07E-4688-91F1-860B6B43CBC7}" type="slidenum">
              <a:rPr lang="pt-BR" smtClean="0"/>
              <a:pPr/>
              <a:t>6</a:t>
            </a:fld>
            <a:endParaRPr lang="pt-BR" dirty="0"/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06DF3E65-87B4-6959-A5C2-48C9ADF3B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000" b="1" dirty="0">
                <a:solidFill>
                  <a:schemeClr val="tx1"/>
                </a:solidFill>
              </a:rPr>
              <a:t>[</a:t>
            </a:r>
            <a:r>
              <a:rPr lang="pt-BR" sz="2000" b="1" dirty="0" err="1">
                <a:solidFill>
                  <a:schemeClr val="tx1"/>
                </a:solidFill>
              </a:rPr>
              <a:t>GovTI</a:t>
            </a:r>
            <a:r>
              <a:rPr lang="pt-BR" sz="2000" b="1" dirty="0">
                <a:solidFill>
                  <a:schemeClr val="tx1"/>
                </a:solidFill>
              </a:rPr>
              <a:t> &amp; Tesouraria] TI Informática </a:t>
            </a:r>
            <a:r>
              <a:rPr lang="pt-BR" sz="2000" b="1" dirty="0" err="1">
                <a:solidFill>
                  <a:schemeClr val="tx1"/>
                </a:solidFill>
              </a:rPr>
              <a:t>Pagtos</a:t>
            </a:r>
            <a:r>
              <a:rPr lang="pt-BR" sz="2000" b="1" dirty="0">
                <a:solidFill>
                  <a:schemeClr val="tx1"/>
                </a:solidFill>
              </a:rPr>
              <a:t>: </a:t>
            </a:r>
            <a:r>
              <a:rPr lang="pt-BR" sz="2000" dirty="0">
                <a:solidFill>
                  <a:schemeClr val="tx1"/>
                </a:solidFill>
              </a:rPr>
              <a:t>Grupo com a tesouraria para tirar dúvidas sobre o PAGNET e cadastro de dados bancários.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[</a:t>
            </a:r>
            <a:r>
              <a:rPr lang="pt-BR" sz="2000" b="1" dirty="0" err="1">
                <a:solidFill>
                  <a:schemeClr val="tx1"/>
                </a:solidFill>
              </a:rPr>
              <a:t>GovTI</a:t>
            </a:r>
            <a:r>
              <a:rPr lang="pt-BR" sz="2000" b="1" dirty="0">
                <a:solidFill>
                  <a:schemeClr val="tx1"/>
                </a:solidFill>
              </a:rPr>
              <a:t> x Tributos] Dúvidas tributações do PAGNET: </a:t>
            </a:r>
            <a:r>
              <a:rPr lang="pt-BR" sz="2000" dirty="0">
                <a:solidFill>
                  <a:schemeClr val="tx1"/>
                </a:solidFill>
              </a:rPr>
              <a:t>Grupo com tributos para tirar dúvidas sobre tributações de notas fiscais e cadastro de fornecedor.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Aprovação de Timesheet: </a:t>
            </a:r>
            <a:r>
              <a:rPr lang="pt-BR" sz="2000" dirty="0">
                <a:solidFill>
                  <a:schemeClr val="tx1"/>
                </a:solidFill>
              </a:rPr>
              <a:t>Grupo com os pontos focais e gestores de tecnologia para cobrança das aprovações dos timesheets e suporte.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Gestão de Pagamento - Sala de trabalho: </a:t>
            </a:r>
            <a:r>
              <a:rPr lang="pt-BR" sz="2000" dirty="0">
                <a:solidFill>
                  <a:schemeClr val="tx1"/>
                </a:solidFill>
              </a:rPr>
              <a:t>Grupo somente com a equipe de pagamentos/orçamento.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Conexão Jovens: </a:t>
            </a:r>
            <a:r>
              <a:rPr lang="pt-BR" sz="2000" dirty="0">
                <a:solidFill>
                  <a:schemeClr val="tx1"/>
                </a:solidFill>
              </a:rPr>
              <a:t>Grupo com a equipe de contratos utilizado para cobranças e dúvidas.</a:t>
            </a:r>
          </a:p>
          <a:p>
            <a:pPr>
              <a:buNone/>
            </a:pPr>
            <a:br>
              <a:rPr lang="pt-BR" sz="1600" dirty="0"/>
            </a:br>
            <a:endParaRPr lang="pt-BR" sz="2000" dirty="0">
              <a:solidFill>
                <a:schemeClr val="tx1"/>
              </a:solidFill>
            </a:endParaRPr>
          </a:p>
          <a:p>
            <a:pPr>
              <a:buNone/>
            </a:pPr>
            <a:br>
              <a:rPr lang="pt-BR" dirty="0"/>
            </a:br>
            <a:br>
              <a:rPr lang="pt-BR" dirty="0"/>
            </a:br>
            <a:endParaRPr lang="pt-BR" b="1" dirty="0">
              <a:solidFill>
                <a:schemeClr val="tx1"/>
              </a:solidFill>
            </a:endParaRPr>
          </a:p>
          <a:p>
            <a:pPr>
              <a:buNone/>
            </a:pP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38391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BA77FCF-9FE1-4196-5304-E105182CDB11}"/>
              </a:ext>
            </a:extLst>
          </p:cNvPr>
          <p:cNvSpPr txBox="1"/>
          <p:nvPr/>
        </p:nvSpPr>
        <p:spPr>
          <a:xfrm>
            <a:off x="3238501" y="1990725"/>
            <a:ext cx="5715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>
                <a:solidFill>
                  <a:schemeClr val="bg1"/>
                </a:solidFill>
                <a:latin typeface="Titillium Web" panose="00000500000000000000" pitchFamily="2" charset="0"/>
              </a:rPr>
              <a:t>Obrigado.</a:t>
            </a:r>
          </a:p>
        </p:txBody>
      </p:sp>
    </p:spTree>
    <p:extLst>
      <p:ext uri="{BB962C8B-B14F-4D97-AF65-F5344CB8AC3E}">
        <p14:creationId xmlns:p14="http://schemas.microsoft.com/office/powerpoint/2010/main" val="427377303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BASE">
  <a:themeElements>
    <a:clrScheme name="MAG">
      <a:dk1>
        <a:sysClr val="windowText" lastClr="000000"/>
      </a:dk1>
      <a:lt1>
        <a:sysClr val="window" lastClr="FFFFFF"/>
      </a:lt1>
      <a:dk2>
        <a:srgbClr val="415364"/>
      </a:dk2>
      <a:lt2>
        <a:srgbClr val="E7E6E6"/>
      </a:lt2>
      <a:accent1>
        <a:srgbClr val="0079C2"/>
      </a:accent1>
      <a:accent2>
        <a:srgbClr val="E6B627"/>
      </a:accent2>
      <a:accent3>
        <a:srgbClr val="6D4592"/>
      </a:accent3>
      <a:accent4>
        <a:srgbClr val="3BC8BC"/>
      </a:accent4>
      <a:accent5>
        <a:srgbClr val="F27D00"/>
      </a:accent5>
      <a:accent6>
        <a:srgbClr val="B8423E"/>
      </a:accent6>
      <a:hlink>
        <a:srgbClr val="0079C2"/>
      </a:hlink>
      <a:folHlink>
        <a:srgbClr val="003C64"/>
      </a:folHlink>
    </a:clrScheme>
    <a:fontScheme name="MA2019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93f876ae-dfb9-45f4-a312-0bf34206f678">
      <UserInfo>
        <DisplayName>Renata Brum Loyola</DisplayName>
        <AccountId>13</AccountId>
        <AccountType/>
      </UserInfo>
    </SharedWithUsers>
    <TaxCatchAll xmlns="93f876ae-dfb9-45f4-a312-0bf34206f678" xsi:nil="true"/>
    <lcf76f155ced4ddcb4097134ff3c332f xmlns="841617a6-e19c-42a3-bdda-7078b81f562c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DEC09D1AAEAFC43AAB33B92BCA17A9D" ma:contentTypeVersion="21" ma:contentTypeDescription="Crie um novo documento." ma:contentTypeScope="" ma:versionID="73d602ee186abc47750e112e92cabd93">
  <xsd:schema xmlns:xsd="http://www.w3.org/2001/XMLSchema" xmlns:xs="http://www.w3.org/2001/XMLSchema" xmlns:p="http://schemas.microsoft.com/office/2006/metadata/properties" xmlns:ns2="841617a6-e19c-42a3-bdda-7078b81f562c" xmlns:ns3="93f876ae-dfb9-45f4-a312-0bf34206f678" targetNamespace="http://schemas.microsoft.com/office/2006/metadata/properties" ma:root="true" ma:fieldsID="05361c7eb489965f849678de3ce7bff8" ns2:_="" ns3:_="">
    <xsd:import namespace="841617a6-e19c-42a3-bdda-7078b81f562c"/>
    <xsd:import namespace="93f876ae-dfb9-45f4-a312-0bf34206f6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TaxCatchAll" minOccurs="0"/>
                <xsd:element ref="ns2:lcf76f155ced4ddcb4097134ff3c332f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1617a6-e19c-42a3-bdda-7078b81f56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Marcações de imagem" ma:readOnly="false" ma:fieldId="{5cf76f15-5ced-4ddc-b409-7134ff3c332f}" ma:taxonomyMulti="true" ma:sspId="ff539aff-fcd3-4ea6-89bb-80df091fac7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f876ae-dfb9-45f4-a312-0bf34206f67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0369f76d-ef5d-469d-87fe-bd68e00e4f72}" ma:internalName="TaxCatchAll" ma:showField="CatchAllData" ma:web="93f876ae-dfb9-45f4-a312-0bf34206f67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70FDCE2-ABBC-4A39-9027-CE5AD086A717}">
  <ds:schemaRefs>
    <ds:schemaRef ds:uri="841617a6-e19c-42a3-bdda-7078b81f562c"/>
    <ds:schemaRef ds:uri="93f876ae-dfb9-45f4-a312-0bf34206f67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EF496C7-C8BE-4041-94A5-9CA4AC8F142E}">
  <ds:schemaRefs>
    <ds:schemaRef ds:uri="841617a6-e19c-42a3-bdda-7078b81f562c"/>
    <ds:schemaRef ds:uri="93f876ae-dfb9-45f4-a312-0bf34206f67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C952A63-CA39-4F47-B25A-5C5917175F7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436</Words>
  <Application>Microsoft Office PowerPoint</Application>
  <PresentationFormat>Widescreen</PresentationFormat>
  <Paragraphs>98</Paragraphs>
  <Slides>7</Slides>
  <Notes>3</Notes>
  <HiddenSlides>1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Titillium Web</vt:lpstr>
      <vt:lpstr>Wingdings</vt:lpstr>
      <vt:lpstr>BASE</vt:lpstr>
      <vt:lpstr>GUIA DO JOVEM APRENDIZ</vt:lpstr>
      <vt:lpstr>Apresentação do PowerPoint</vt:lpstr>
      <vt:lpstr>ATIVIDADES</vt:lpstr>
      <vt:lpstr>@NOTASTI</vt:lpstr>
      <vt:lpstr>LINKS ÚTEIS</vt:lpstr>
      <vt:lpstr>GRUPOS DO TEAMS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Danilo Freitas Souza</dc:creator>
  <cp:lastModifiedBy>Leticia Ribeiro de Souza</cp:lastModifiedBy>
  <cp:revision>6</cp:revision>
  <dcterms:created xsi:type="dcterms:W3CDTF">2017-11-01T16:46:04Z</dcterms:created>
  <dcterms:modified xsi:type="dcterms:W3CDTF">2025-05-27T18:13:21Z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0x010100DDEC09D1AAEAFC43AAB33B92BCA17A9D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bool>false</vt:bool>
  </property>
</Properties>
</file>

<file path=docProps/thumbnail.jpeg>
</file>